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28" r:id="rId1"/>
  </p:sldMasterIdLst>
  <p:sldIdLst>
    <p:sldId id="256" r:id="rId2"/>
    <p:sldId id="363" r:id="rId3"/>
    <p:sldId id="360" r:id="rId4"/>
    <p:sldId id="257" r:id="rId5"/>
    <p:sldId id="258" r:id="rId6"/>
    <p:sldId id="318" r:id="rId7"/>
    <p:sldId id="327" r:id="rId8"/>
    <p:sldId id="328" r:id="rId9"/>
    <p:sldId id="329" r:id="rId10"/>
    <p:sldId id="330" r:id="rId11"/>
    <p:sldId id="259" r:id="rId12"/>
    <p:sldId id="377" r:id="rId13"/>
    <p:sldId id="260" r:id="rId14"/>
    <p:sldId id="261" r:id="rId15"/>
    <p:sldId id="331" r:id="rId16"/>
    <p:sldId id="319" r:id="rId17"/>
    <p:sldId id="381" r:id="rId18"/>
    <p:sldId id="262" r:id="rId19"/>
    <p:sldId id="332" r:id="rId20"/>
    <p:sldId id="263" r:id="rId21"/>
    <p:sldId id="342" r:id="rId22"/>
    <p:sldId id="337" r:id="rId23"/>
    <p:sldId id="338" r:id="rId24"/>
    <p:sldId id="339" r:id="rId25"/>
    <p:sldId id="264" r:id="rId26"/>
    <p:sldId id="320" r:id="rId27"/>
    <p:sldId id="333" r:id="rId28"/>
    <p:sldId id="334" r:id="rId29"/>
    <p:sldId id="265" r:id="rId30"/>
    <p:sldId id="266" r:id="rId31"/>
    <p:sldId id="267" r:id="rId32"/>
    <p:sldId id="268" r:id="rId33"/>
    <p:sldId id="408" r:id="rId34"/>
    <p:sldId id="269" r:id="rId35"/>
    <p:sldId id="321" r:id="rId36"/>
    <p:sldId id="270" r:id="rId37"/>
    <p:sldId id="271" r:id="rId38"/>
    <p:sldId id="272" r:id="rId39"/>
    <p:sldId id="383" r:id="rId40"/>
    <p:sldId id="273" r:id="rId41"/>
    <p:sldId id="345" r:id="rId42"/>
    <p:sldId id="274" r:id="rId43"/>
    <p:sldId id="275" r:id="rId44"/>
    <p:sldId id="276" r:id="rId45"/>
    <p:sldId id="326" r:id="rId46"/>
    <p:sldId id="277" r:id="rId47"/>
    <p:sldId id="278" r:id="rId48"/>
    <p:sldId id="322" r:id="rId49"/>
    <p:sldId id="323" r:id="rId50"/>
    <p:sldId id="324" r:id="rId51"/>
    <p:sldId id="325" r:id="rId52"/>
    <p:sldId id="279" r:id="rId53"/>
    <p:sldId id="280" r:id="rId54"/>
    <p:sldId id="374" r:id="rId55"/>
    <p:sldId id="357" r:id="rId56"/>
    <p:sldId id="281" r:id="rId57"/>
    <p:sldId id="282" r:id="rId58"/>
    <p:sldId id="283" r:id="rId59"/>
    <p:sldId id="378" r:id="rId60"/>
    <p:sldId id="379" r:id="rId61"/>
    <p:sldId id="284" r:id="rId62"/>
    <p:sldId id="376" r:id="rId63"/>
    <p:sldId id="285" r:id="rId64"/>
    <p:sldId id="352" r:id="rId65"/>
    <p:sldId id="286" r:id="rId66"/>
    <p:sldId id="364" r:id="rId67"/>
    <p:sldId id="365" r:id="rId68"/>
    <p:sldId id="287" r:id="rId69"/>
    <p:sldId id="353" r:id="rId70"/>
    <p:sldId id="368" r:id="rId71"/>
    <p:sldId id="369" r:id="rId72"/>
    <p:sldId id="288" r:id="rId73"/>
    <p:sldId id="289" r:id="rId74"/>
    <p:sldId id="380" r:id="rId75"/>
    <p:sldId id="366" r:id="rId76"/>
    <p:sldId id="367" r:id="rId77"/>
    <p:sldId id="371" r:id="rId78"/>
    <p:sldId id="370" r:id="rId79"/>
    <p:sldId id="372" r:id="rId80"/>
    <p:sldId id="373" r:id="rId81"/>
    <p:sldId id="290" r:id="rId82"/>
    <p:sldId id="291" r:id="rId83"/>
    <p:sldId id="354" r:id="rId84"/>
    <p:sldId id="355" r:id="rId85"/>
    <p:sldId id="385" r:id="rId86"/>
    <p:sldId id="375" r:id="rId87"/>
    <p:sldId id="292" r:id="rId88"/>
    <p:sldId id="356" r:id="rId89"/>
    <p:sldId id="293" r:id="rId90"/>
    <p:sldId id="294" r:id="rId91"/>
    <p:sldId id="347" r:id="rId92"/>
    <p:sldId id="295" r:id="rId93"/>
    <p:sldId id="348" r:id="rId94"/>
    <p:sldId id="296" r:id="rId95"/>
    <p:sldId id="349" r:id="rId96"/>
    <p:sldId id="297" r:id="rId97"/>
    <p:sldId id="298" r:id="rId98"/>
    <p:sldId id="299" r:id="rId99"/>
    <p:sldId id="300" r:id="rId100"/>
    <p:sldId id="301" r:id="rId101"/>
    <p:sldId id="302" r:id="rId102"/>
    <p:sldId id="350" r:id="rId103"/>
    <p:sldId id="303" r:id="rId104"/>
    <p:sldId id="351" r:id="rId105"/>
    <p:sldId id="304" r:id="rId106"/>
    <p:sldId id="305" r:id="rId107"/>
    <p:sldId id="306" r:id="rId108"/>
    <p:sldId id="307" r:id="rId109"/>
    <p:sldId id="308" r:id="rId110"/>
    <p:sldId id="309" r:id="rId111"/>
    <p:sldId id="387" r:id="rId112"/>
    <p:sldId id="388" r:id="rId113"/>
    <p:sldId id="389" r:id="rId114"/>
    <p:sldId id="310" r:id="rId115"/>
    <p:sldId id="335" r:id="rId116"/>
    <p:sldId id="336" r:id="rId117"/>
    <p:sldId id="311" r:id="rId118"/>
    <p:sldId id="312" r:id="rId119"/>
    <p:sldId id="313" r:id="rId120"/>
    <p:sldId id="346" r:id="rId121"/>
    <p:sldId id="314" r:id="rId122"/>
    <p:sldId id="343" r:id="rId123"/>
    <p:sldId id="362" r:id="rId124"/>
    <p:sldId id="358" r:id="rId125"/>
    <p:sldId id="361" r:id="rId126"/>
    <p:sldId id="390" r:id="rId127"/>
    <p:sldId id="359" r:id="rId128"/>
    <p:sldId id="315" r:id="rId129"/>
    <p:sldId id="316" r:id="rId130"/>
    <p:sldId id="344" r:id="rId131"/>
    <p:sldId id="401" r:id="rId132"/>
    <p:sldId id="340" r:id="rId133"/>
    <p:sldId id="341" r:id="rId134"/>
    <p:sldId id="391" r:id="rId135"/>
    <p:sldId id="392" r:id="rId136"/>
    <p:sldId id="409" r:id="rId137"/>
    <p:sldId id="393" r:id="rId138"/>
    <p:sldId id="394" r:id="rId139"/>
    <p:sldId id="395" r:id="rId140"/>
    <p:sldId id="396" r:id="rId141"/>
    <p:sldId id="397" r:id="rId142"/>
    <p:sldId id="398" r:id="rId143"/>
    <p:sldId id="399" r:id="rId144"/>
    <p:sldId id="400" r:id="rId145"/>
    <p:sldId id="402" r:id="rId146"/>
    <p:sldId id="403" r:id="rId147"/>
    <p:sldId id="404" r:id="rId148"/>
    <p:sldId id="405" r:id="rId149"/>
    <p:sldId id="406" r:id="rId150"/>
    <p:sldId id="407" r:id="rId151"/>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autoAdjust="0"/>
    <p:restoredTop sz="94658" autoAdjust="0"/>
  </p:normalViewPr>
  <p:slideViewPr>
    <p:cSldViewPr>
      <p:cViewPr>
        <p:scale>
          <a:sx n="69" d="100"/>
          <a:sy n="69" d="100"/>
        </p:scale>
        <p:origin x="-1110" y="-108"/>
      </p:cViewPr>
      <p:guideLst>
        <p:guide orient="horz" pos="2160"/>
        <p:guide pos="2880"/>
      </p:guideLst>
    </p:cSldViewPr>
  </p:slideViewPr>
  <p:outlineViewPr>
    <p:cViewPr>
      <p:scale>
        <a:sx n="33" d="100"/>
        <a:sy n="33" d="100"/>
      </p:scale>
      <p:origin x="0" y="43806"/>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fld id="{26E567B3-3D5A-41FD-8C1E-D565A398D5CA}" type="datetimeFigureOut">
              <a:rPr lang="ar-SA" smtClean="0"/>
              <a:pPr/>
              <a:t>16/12/34</a:t>
            </a:fld>
            <a:endParaRPr lang="ar-SA"/>
          </a:p>
        </p:txBody>
      </p:sp>
      <p:sp>
        <p:nvSpPr>
          <p:cNvPr id="19" name="عنصر نائب للتذييل 18"/>
          <p:cNvSpPr>
            <a:spLocks noGrp="1"/>
          </p:cNvSpPr>
          <p:nvPr>
            <p:ph type="ftr" sz="quarter" idx="11"/>
          </p:nvPr>
        </p:nvSpPr>
        <p:spPr/>
        <p:txBody>
          <a:bodyPr/>
          <a:lstStyle/>
          <a:p>
            <a:endParaRPr lang="ar-SA"/>
          </a:p>
        </p:txBody>
      </p:sp>
      <p:sp>
        <p:nvSpPr>
          <p:cNvPr id="27" name="عنصر نائب لرقم الشريحة 26"/>
          <p:cNvSpPr>
            <a:spLocks noGrp="1"/>
          </p:cNvSpPr>
          <p:nvPr>
            <p:ph type="sldNum" sz="quarter" idx="12"/>
          </p:nvPr>
        </p:nvSpPr>
        <p:spPr/>
        <p:txBody>
          <a:bodyPr/>
          <a:lstStyle/>
          <a:p>
            <a:fld id="{FBD654E4-3EA8-45E8-AE5C-026AEFA1F401}"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transition>
    <p:push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26E567B3-3D5A-41FD-8C1E-D565A398D5CA}" type="datetimeFigureOut">
              <a:rPr lang="ar-SA" smtClean="0"/>
              <a:pPr/>
              <a:t>16/12/34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26E567B3-3D5A-41FD-8C1E-D565A398D5CA}" type="datetimeFigureOut">
              <a:rPr lang="ar-SA" smtClean="0"/>
              <a:pPr/>
              <a:t>16/12/34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p>
            <a:fld id="{26E567B3-3D5A-41FD-8C1E-D565A398D5CA}" type="datetimeFigureOut">
              <a:rPr lang="ar-SA" smtClean="0"/>
              <a:pPr/>
              <a:t>16/12/34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26E567B3-3D5A-41FD-8C1E-D565A398D5CA}" type="datetimeFigureOut">
              <a:rPr lang="ar-SA" smtClean="0"/>
              <a:pPr/>
              <a:t>16/12/34</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FBD654E4-3EA8-45E8-AE5C-026AEFA1F401}"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transition>
    <p:push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26E567B3-3D5A-41FD-8C1E-D565A398D5CA}" type="datetimeFigureOut">
              <a:rPr lang="ar-SA" smtClean="0"/>
              <a:pPr/>
              <a:t>16/12/34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p>
            <a:fld id="{26E567B3-3D5A-41FD-8C1E-D565A398D5CA}" type="datetimeFigureOut">
              <a:rPr lang="ar-SA" smtClean="0"/>
              <a:pPr/>
              <a:t>16/12/34</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26E567B3-3D5A-41FD-8C1E-D565A398D5CA}" type="datetimeFigureOut">
              <a:rPr lang="ar-SA" smtClean="0"/>
              <a:pPr/>
              <a:t>16/12/34</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26E567B3-3D5A-41FD-8C1E-D565A398D5CA}" type="datetimeFigureOut">
              <a:rPr lang="ar-SA" smtClean="0"/>
              <a:pPr/>
              <a:t>16/12/34</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p>
            <a:fld id="{26E567B3-3D5A-41FD-8C1E-D565A398D5CA}" type="datetimeFigureOut">
              <a:rPr lang="ar-SA" smtClean="0"/>
              <a:pPr/>
              <a:t>16/12/34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FBD654E4-3EA8-45E8-AE5C-026AEFA1F401}" type="slidenum">
              <a:rPr lang="ar-SA" smtClean="0"/>
              <a:pPr/>
              <a:t>‹#›</a:t>
            </a:fld>
            <a:endParaRPr lang="ar-SA"/>
          </a:p>
        </p:txBody>
      </p:sp>
    </p:spTree>
  </p:cSld>
  <p:clrMapOvr>
    <a:masterClrMapping/>
  </p:clrMapOvr>
  <p:transition>
    <p:push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26E567B3-3D5A-41FD-8C1E-D565A398D5CA}" type="datetimeFigureOut">
              <a:rPr lang="ar-SA" smtClean="0"/>
              <a:pPr/>
              <a:t>16/12/34</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a:xfrm>
            <a:off x="8077200" y="6356350"/>
            <a:ext cx="609600" cy="365125"/>
          </a:xfrm>
        </p:spPr>
        <p:txBody>
          <a:bodyPr/>
          <a:lstStyle/>
          <a:p>
            <a:fld id="{FBD654E4-3EA8-45E8-AE5C-026AEFA1F401}" type="slidenum">
              <a:rPr lang="ar-SA" smtClean="0"/>
              <a:pPr/>
              <a:t>‹#›</a:t>
            </a:fld>
            <a:endParaRPr lang="ar-SA"/>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الرمز لإضافة صورة</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push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6E567B3-3D5A-41FD-8C1E-D565A398D5CA}" type="datetimeFigureOut">
              <a:rPr lang="ar-SA" smtClean="0"/>
              <a:pPr/>
              <a:t>16/12/34</a:t>
            </a:fld>
            <a:endParaRPr lang="ar-SA"/>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BD654E4-3EA8-45E8-AE5C-026AEFA1F401}" type="slidenum">
              <a:rPr lang="ar-SA" smtClean="0"/>
              <a:pPr/>
              <a:t>‹#›</a:t>
            </a:fld>
            <a:endParaRPr lang="ar-SA"/>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push dir="r"/>
  </p:transition>
  <p:timing>
    <p:tnLst>
      <p:par>
        <p:cTn id="1" dur="indefinite" restart="never" nodeType="tmRoot"/>
      </p:par>
    </p:tnLst>
  </p:timing>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ar-IQ" dirty="0" smtClean="0"/>
              <a:t>علم الطبقات </a:t>
            </a:r>
            <a:r>
              <a:rPr lang="en-US" dirty="0" smtClean="0"/>
              <a:t>    stratigraphy  </a:t>
            </a:r>
            <a:endParaRPr lang="ar-SA" dirty="0"/>
          </a:p>
        </p:txBody>
      </p:sp>
      <p:sp>
        <p:nvSpPr>
          <p:cNvPr id="3" name="عنوان فرعي 2"/>
          <p:cNvSpPr>
            <a:spLocks noGrp="1"/>
          </p:cNvSpPr>
          <p:nvPr>
            <p:ph type="subTitle" idx="1"/>
          </p:nvPr>
        </p:nvSpPr>
        <p:spPr/>
        <p:txBody>
          <a:bodyPr>
            <a:normAutofit fontScale="85000" lnSpcReduction="20000"/>
          </a:bodyPr>
          <a:lstStyle/>
          <a:p>
            <a:r>
              <a:rPr lang="ar-IQ" dirty="0" smtClean="0"/>
              <a:t>هو احد فروع علم الأرض الذي يهتم بدراسة الصخور </a:t>
            </a:r>
            <a:r>
              <a:rPr lang="ar-IQ" dirty="0" err="1" smtClean="0"/>
              <a:t>المتطبقة</a:t>
            </a:r>
            <a:r>
              <a:rPr lang="ar-IQ" dirty="0" smtClean="0"/>
              <a:t> </a:t>
            </a:r>
          </a:p>
          <a:p>
            <a:r>
              <a:rPr lang="en-US" dirty="0" smtClean="0"/>
              <a:t>stratified rocks </a:t>
            </a:r>
            <a:r>
              <a:rPr lang="ar-IQ" dirty="0" smtClean="0"/>
              <a:t> </a:t>
            </a:r>
          </a:p>
          <a:p>
            <a:r>
              <a:rPr lang="ar-IQ" dirty="0" smtClean="0"/>
              <a:t>من حيث تكونها وتوزيعها الجغرافي والزمني وتعاقبها وعمرها ومضاهاتها الواحدة </a:t>
            </a:r>
            <a:r>
              <a:rPr lang="ar-IQ" dirty="0" err="1" smtClean="0"/>
              <a:t>بالاخرى</a:t>
            </a:r>
            <a:r>
              <a:rPr lang="ar-IQ" dirty="0" smtClean="0"/>
              <a:t> وتقسيمها </a:t>
            </a:r>
          </a:p>
          <a:p>
            <a:r>
              <a:rPr lang="ar-IQ" dirty="0" smtClean="0"/>
              <a:t>حيث يمثل علم الطبقات الجانب </a:t>
            </a:r>
            <a:r>
              <a:rPr lang="ar-IQ" dirty="0" err="1" smtClean="0"/>
              <a:t>اللاعضوي</a:t>
            </a:r>
            <a:r>
              <a:rPr lang="ar-IQ" dirty="0" smtClean="0"/>
              <a:t> للجيولوجيا التاريخية</a:t>
            </a:r>
          </a:p>
          <a:p>
            <a:endParaRPr lang="ar-SA" dirty="0"/>
          </a:p>
        </p:txBody>
      </p:sp>
    </p:spTree>
  </p:cSld>
  <p:clrMapOvr>
    <a:masterClrMapping/>
  </p:clrMapOvr>
  <p:transition>
    <p:push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
            <a:ext cx="9143999" cy="5238750"/>
          </a:xfrm>
          <a:prstGeom prst="rect">
            <a:avLst/>
          </a:prstGeom>
          <a:noFill/>
          <a:ln w="9525">
            <a:noFill/>
            <a:miter lim="800000"/>
            <a:headEnd/>
            <a:tailEnd/>
          </a:ln>
          <a:effectLst/>
        </p:spPr>
      </p:pic>
      <p:sp>
        <p:nvSpPr>
          <p:cNvPr id="3" name="مستطيل 2"/>
          <p:cNvSpPr/>
          <p:nvPr/>
        </p:nvSpPr>
        <p:spPr>
          <a:xfrm>
            <a:off x="0" y="5357826"/>
            <a:ext cx="9144000" cy="830997"/>
          </a:xfrm>
          <a:prstGeom prst="rect">
            <a:avLst/>
          </a:prstGeom>
        </p:spPr>
        <p:txBody>
          <a:bodyPr wrap="square">
            <a:spAutoFit/>
          </a:bodyPr>
          <a:lstStyle/>
          <a:p>
            <a:pPr algn="l"/>
            <a:r>
              <a:rPr lang="en-US" sz="1200" b="1" dirty="0" smtClean="0"/>
              <a:t>FIGURE 2.61 </a:t>
            </a:r>
            <a:r>
              <a:rPr lang="en-US" sz="1200" b="1" dirty="0" err="1" smtClean="0"/>
              <a:t>Bentonite</a:t>
            </a:r>
            <a:r>
              <a:rPr lang="en-US" sz="1200" b="1" dirty="0" smtClean="0"/>
              <a:t> layers in the </a:t>
            </a:r>
            <a:r>
              <a:rPr lang="en-US" sz="1200" b="1" dirty="0" err="1" smtClean="0"/>
              <a:t>Bearpaw</a:t>
            </a:r>
            <a:r>
              <a:rPr lang="en-US" sz="1200" b="1" dirty="0" smtClean="0"/>
              <a:t> Formation (Late </a:t>
            </a:r>
            <a:r>
              <a:rPr lang="en-US" sz="1200" b="1" dirty="0" err="1" smtClean="0"/>
              <a:t>Campanian</a:t>
            </a:r>
            <a:r>
              <a:rPr lang="en-US" sz="1200" b="1" dirty="0" smtClean="0"/>
              <a:t>-Early </a:t>
            </a:r>
            <a:r>
              <a:rPr lang="en-US" sz="1200" b="1" dirty="0" err="1" smtClean="0"/>
              <a:t>Maastrichtian</a:t>
            </a:r>
            <a:r>
              <a:rPr lang="en-US" sz="1200" b="1" dirty="0" smtClean="0"/>
              <a:t>; St. Mary</a:t>
            </a:r>
          </a:p>
          <a:p>
            <a:pPr algn="l"/>
            <a:r>
              <a:rPr lang="en-US" sz="1200" b="1" dirty="0" smtClean="0"/>
              <a:t>River, Alberta, Western Canada Sedimentary Basin). Such </a:t>
            </a:r>
            <a:r>
              <a:rPr lang="en-US" sz="1200" b="1" dirty="0" err="1" smtClean="0"/>
              <a:t>bentonites</a:t>
            </a:r>
            <a:r>
              <a:rPr lang="en-US" sz="1200" b="1" dirty="0" smtClean="0"/>
              <a:t> have a lateral extent of tens to hundreds</a:t>
            </a:r>
          </a:p>
          <a:p>
            <a:pPr algn="l"/>
            <a:r>
              <a:rPr lang="en-US" sz="1200" b="1" dirty="0" smtClean="0"/>
              <a:t>of kilometers, in outcrop and subsurface. They may be dated with radiometric methods, and may also be tied</a:t>
            </a:r>
          </a:p>
          <a:p>
            <a:pPr algn="l"/>
            <a:r>
              <a:rPr lang="en-US" sz="1200" b="1" dirty="0" smtClean="0"/>
              <a:t>against the </a:t>
            </a:r>
            <a:r>
              <a:rPr lang="en-US" sz="1200" b="1" dirty="0" err="1" smtClean="0"/>
              <a:t>biostratigraphic</a:t>
            </a:r>
            <a:r>
              <a:rPr lang="en-US" sz="1200" b="1" dirty="0" smtClean="0"/>
              <a:t> record of ammonite, </a:t>
            </a:r>
            <a:r>
              <a:rPr lang="en-US" sz="1200" b="1" dirty="0" err="1" smtClean="0"/>
              <a:t>palynological</a:t>
            </a:r>
            <a:r>
              <a:rPr lang="en-US" sz="1200" b="1" dirty="0" smtClean="0"/>
              <a:t>, or </a:t>
            </a:r>
            <a:r>
              <a:rPr lang="en-US" sz="1200" b="1" dirty="0" err="1" smtClean="0"/>
              <a:t>foraminiferal</a:t>
            </a:r>
            <a:r>
              <a:rPr lang="en-US" sz="1200" b="1" dirty="0" smtClean="0"/>
              <a:t> </a:t>
            </a:r>
            <a:r>
              <a:rPr lang="en-US" sz="1200" b="1" dirty="0" err="1" smtClean="0"/>
              <a:t>zonation</a:t>
            </a:r>
            <a:r>
              <a:rPr lang="en-US" sz="1200" b="1" dirty="0" smtClean="0"/>
              <a:t>.</a:t>
            </a:r>
          </a:p>
        </p:txBody>
      </p:sp>
    </p:spTree>
  </p:cSld>
  <p:clrMapOvr>
    <a:masterClrMapping/>
  </p:clrMapOvr>
  <p:transition>
    <p:push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pPr marL="0" marR="0" rtl="1">
              <a:spcBef>
                <a:spcPts val="0"/>
              </a:spcBef>
              <a:spcAft>
                <a:spcPts val="0"/>
              </a:spcAft>
            </a:pPr>
            <a:r>
              <a:rPr lang="ar-SA" sz="4400" dirty="0" smtClean="0">
                <a:latin typeface="Times New Roman"/>
                <a:ea typeface="Times New Roman"/>
                <a:cs typeface="Simplified Arabic"/>
              </a:rPr>
              <a:t>2- العلاقات الطبقية غير المتوافقة (</a:t>
            </a:r>
            <a:r>
              <a:rPr lang="en-US" sz="4400" dirty="0" smtClean="0">
                <a:latin typeface="Times New Roman"/>
                <a:ea typeface="Times New Roman"/>
                <a:cs typeface="Simplified Arabic"/>
              </a:rPr>
              <a:t>Unconformable Relationships</a:t>
            </a:r>
            <a:r>
              <a:rPr lang="ar-SA" sz="4400" dirty="0" smtClean="0">
                <a:latin typeface="Times New Roman"/>
                <a:ea typeface="Times New Roman"/>
                <a:cs typeface="Simplified Arabic"/>
              </a:rPr>
              <a:t>)</a:t>
            </a:r>
            <a:r>
              <a:rPr lang="en-US" sz="5400" dirty="0" smtClean="0">
                <a:latin typeface="Times New Roman"/>
                <a:ea typeface="Times New Roman"/>
              </a:rPr>
              <a:t/>
            </a:r>
            <a:br>
              <a:rPr lang="en-US" sz="5400" dirty="0" smtClean="0">
                <a:latin typeface="Times New Roman"/>
                <a:ea typeface="Times New Roman"/>
              </a:rPr>
            </a:br>
            <a:endParaRPr lang="ar-SA" dirty="0"/>
          </a:p>
        </p:txBody>
      </p:sp>
      <p:sp>
        <p:nvSpPr>
          <p:cNvPr id="3" name="عنوان فرعي 2"/>
          <p:cNvSpPr>
            <a:spLocks noGrp="1"/>
          </p:cNvSpPr>
          <p:nvPr>
            <p:ph type="subTitle" idx="1"/>
          </p:nvPr>
        </p:nvSpPr>
        <p:spPr/>
        <p:txBody>
          <a:bodyPr/>
          <a:lstStyle/>
          <a:p>
            <a:r>
              <a:rPr lang="ar-SA" dirty="0" smtClean="0">
                <a:solidFill>
                  <a:srgbClr val="FFFF00"/>
                </a:solidFill>
              </a:rPr>
              <a:t>إن العلاقات الموجودة بين الكتل الصخرية المتداخلة والمنفصلة عن بعضها البعض بواسطة أسطح التعرية (</a:t>
            </a:r>
            <a:r>
              <a:rPr lang="en-US" dirty="0" smtClean="0">
                <a:solidFill>
                  <a:srgbClr val="FFFF00"/>
                </a:solidFill>
              </a:rPr>
              <a:t>Erosion</a:t>
            </a:r>
            <a:r>
              <a:rPr lang="ar-SA" dirty="0" smtClean="0">
                <a:solidFill>
                  <a:srgbClr val="FFFF00"/>
                </a:solidFill>
              </a:rPr>
              <a:t>) أو عدم الترسيب (</a:t>
            </a:r>
            <a:r>
              <a:rPr lang="en-US" dirty="0" err="1" smtClean="0">
                <a:solidFill>
                  <a:srgbClr val="FFFF00"/>
                </a:solidFill>
              </a:rPr>
              <a:t>Nondeposition</a:t>
            </a:r>
            <a:r>
              <a:rPr lang="ar-SA" dirty="0" smtClean="0">
                <a:solidFill>
                  <a:srgbClr val="FFFF00"/>
                </a:solidFill>
              </a:rPr>
              <a:t>) بعني علاقة غير متوافقة والسطح الفاصل يسمى سطح عدم التوافق (</a:t>
            </a:r>
            <a:r>
              <a:rPr lang="en-US" dirty="0" err="1" smtClean="0">
                <a:solidFill>
                  <a:srgbClr val="FFFF00"/>
                </a:solidFill>
              </a:rPr>
              <a:t>Unconfority</a:t>
            </a:r>
            <a:r>
              <a:rPr lang="ar-SA" dirty="0" smtClean="0">
                <a:solidFill>
                  <a:srgbClr val="FFFF00"/>
                </a:solidFill>
              </a:rPr>
              <a:t>).</a:t>
            </a:r>
            <a:endParaRPr lang="en-US" dirty="0" smtClean="0">
              <a:solidFill>
                <a:srgbClr val="FFFF00"/>
              </a:solidFill>
            </a:endParaRPr>
          </a:p>
          <a:p>
            <a:endParaRPr lang="ar-SA"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0"/>
            <a:ext cx="7851648" cy="1643050"/>
          </a:xfrm>
        </p:spPr>
        <p:txBody>
          <a:bodyPr>
            <a:normAutofit fontScale="90000"/>
          </a:bodyPr>
          <a:lstStyle/>
          <a:p>
            <a:pPr marL="0" marR="0" rtl="1">
              <a:spcBef>
                <a:spcPts val="0"/>
              </a:spcBef>
              <a:spcAft>
                <a:spcPts val="0"/>
              </a:spcAft>
            </a:pPr>
            <a:r>
              <a:rPr lang="ar-SA" sz="3600" dirty="0" smtClean="0">
                <a:latin typeface="Times New Roman"/>
                <a:ea typeface="Times New Roman"/>
                <a:cs typeface="Simplified Arabic"/>
              </a:rPr>
              <a:t>أنواع أسطح عدم التوافق (</a:t>
            </a:r>
            <a:r>
              <a:rPr lang="en-US" sz="3600" dirty="0" smtClean="0">
                <a:latin typeface="Times New Roman"/>
                <a:ea typeface="Times New Roman"/>
                <a:cs typeface="Simplified Arabic"/>
              </a:rPr>
              <a:t>Type of Unconformity Surfaces</a:t>
            </a:r>
            <a:r>
              <a:rPr lang="ar-SA" sz="3600" dirty="0" smtClean="0">
                <a:latin typeface="Times New Roman"/>
                <a:ea typeface="Times New Roman"/>
                <a:cs typeface="Simplified Arabic"/>
              </a:rPr>
              <a:t>)</a:t>
            </a:r>
            <a:r>
              <a:rPr lang="en-US" sz="3600" dirty="0" smtClean="0">
                <a:latin typeface="Times New Roman"/>
                <a:ea typeface="Times New Roman"/>
              </a:rPr>
              <a:t/>
            </a:r>
            <a:br>
              <a:rPr lang="en-US" sz="3600" dirty="0" smtClean="0">
                <a:latin typeface="Times New Roman"/>
                <a:ea typeface="Times New Roman"/>
              </a:rPr>
            </a:br>
            <a:endParaRPr lang="ar-SA" sz="3600" dirty="0"/>
          </a:p>
        </p:txBody>
      </p:sp>
      <p:sp>
        <p:nvSpPr>
          <p:cNvPr id="3" name="عنوان فرعي 2"/>
          <p:cNvSpPr>
            <a:spLocks noGrp="1"/>
          </p:cNvSpPr>
          <p:nvPr>
            <p:ph type="subTitle" idx="1"/>
          </p:nvPr>
        </p:nvSpPr>
        <p:spPr>
          <a:xfrm>
            <a:off x="533400" y="1142984"/>
            <a:ext cx="7854696" cy="5143536"/>
          </a:xfrm>
        </p:spPr>
        <p:txBody>
          <a:bodyPr/>
          <a:lstStyle/>
          <a:p>
            <a:r>
              <a:rPr lang="ar-SA" dirty="0" smtClean="0">
                <a:solidFill>
                  <a:srgbClr val="FFFF00"/>
                </a:solidFill>
              </a:rPr>
              <a:t>1- عدم التوافق الزاوي (</a:t>
            </a:r>
            <a:r>
              <a:rPr lang="en-US" dirty="0" smtClean="0">
                <a:solidFill>
                  <a:srgbClr val="FFFF00"/>
                </a:solidFill>
              </a:rPr>
              <a:t>Angular Unconformity</a:t>
            </a:r>
            <a:r>
              <a:rPr lang="ar-SA" dirty="0" smtClean="0">
                <a:solidFill>
                  <a:srgbClr val="FFFF00"/>
                </a:solidFill>
              </a:rPr>
              <a:t>)</a:t>
            </a:r>
            <a:endParaRPr lang="en-US" dirty="0" smtClean="0">
              <a:solidFill>
                <a:srgbClr val="FFFF00"/>
              </a:solidFill>
            </a:endParaRPr>
          </a:p>
          <a:p>
            <a:r>
              <a:rPr lang="ar-SA" dirty="0" smtClean="0"/>
              <a:t>هو السطح الذي يفصل الطبقات المائة من الأسفل عن الطبقات الأفقية فوقها وان السطح الفاصل يكون بصورة عدا المراحل الأولى من التكوين.</a:t>
            </a:r>
            <a:endParaRPr lang="en-US" dirty="0" smtClean="0"/>
          </a:p>
          <a:p>
            <a:r>
              <a:rPr lang="ar-SA" dirty="0" smtClean="0">
                <a:solidFill>
                  <a:srgbClr val="FFFF00"/>
                </a:solidFill>
              </a:rPr>
              <a:t>2- عدم توافق (</a:t>
            </a:r>
            <a:r>
              <a:rPr lang="en-US" dirty="0" smtClean="0">
                <a:solidFill>
                  <a:srgbClr val="FFFF00"/>
                </a:solidFill>
              </a:rPr>
              <a:t>Nonconformity</a:t>
            </a:r>
            <a:r>
              <a:rPr lang="ar-SA" dirty="0" smtClean="0">
                <a:solidFill>
                  <a:srgbClr val="FFFF00"/>
                </a:solidFill>
              </a:rPr>
              <a:t>)</a:t>
            </a:r>
            <a:endParaRPr lang="en-US" dirty="0" smtClean="0">
              <a:solidFill>
                <a:srgbClr val="FFFF00"/>
              </a:solidFill>
            </a:endParaRPr>
          </a:p>
          <a:p>
            <a:r>
              <a:rPr lang="ar-SA" dirty="0" smtClean="0"/>
              <a:t>هو سطح التعرية الذي يفصل بين الصخور النارية </a:t>
            </a:r>
            <a:r>
              <a:rPr lang="ar-SA" dirty="0" err="1" smtClean="0"/>
              <a:t>او</a:t>
            </a:r>
            <a:r>
              <a:rPr lang="ar-SA" dirty="0" smtClean="0"/>
              <a:t> المتحولة عن الصخور الرسوبية التي تعلوها.</a:t>
            </a:r>
            <a:endParaRPr lang="en-US" dirty="0" smtClean="0"/>
          </a:p>
          <a:p>
            <a:r>
              <a:rPr lang="ar-SA" dirty="0" smtClean="0">
                <a:solidFill>
                  <a:srgbClr val="FFFF00"/>
                </a:solidFill>
              </a:rPr>
              <a:t>3- عدم التوافق </a:t>
            </a:r>
            <a:r>
              <a:rPr lang="ar-SA" dirty="0" err="1" smtClean="0">
                <a:solidFill>
                  <a:srgbClr val="FFFF00"/>
                </a:solidFill>
              </a:rPr>
              <a:t>اللاتوافقي</a:t>
            </a:r>
            <a:r>
              <a:rPr lang="ar-SA" dirty="0" smtClean="0">
                <a:solidFill>
                  <a:srgbClr val="FFFF00"/>
                </a:solidFill>
              </a:rPr>
              <a:t> (</a:t>
            </a:r>
            <a:r>
              <a:rPr lang="en-US" dirty="0" err="1" smtClean="0">
                <a:solidFill>
                  <a:srgbClr val="FFFF00"/>
                </a:solidFill>
              </a:rPr>
              <a:t>Disconformity</a:t>
            </a:r>
            <a:r>
              <a:rPr lang="ar-SA" dirty="0" smtClean="0">
                <a:solidFill>
                  <a:srgbClr val="FFFF00"/>
                </a:solidFill>
              </a:rPr>
              <a:t>)</a:t>
            </a:r>
            <a:endParaRPr lang="en-US" dirty="0" smtClean="0">
              <a:solidFill>
                <a:srgbClr val="FFFF00"/>
              </a:solidFill>
            </a:endParaRPr>
          </a:p>
          <a:p>
            <a:r>
              <a:rPr lang="ar-SA" dirty="0" smtClean="0"/>
              <a:t>وهو سطح يمثل انقطاع بسيط في ترسيب الطبقات التي تكون متوازية والمتواجدة في البيئة البحرية وهو يشمل عدم ترسيب لفترة زمنية محددة، والأشكال أدناه توضح هذه الأسطح.</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357166"/>
            <a:ext cx="7072362" cy="1214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95000"/>
                    <a:lumOff val="5000"/>
                  </a:schemeClr>
                </a:solidFill>
              </a:rPr>
              <a:t>Unconformity  types </a:t>
            </a:r>
            <a:endParaRPr lang="en-US" sz="4000" b="1" dirty="0">
              <a:solidFill>
                <a:schemeClr val="tx1">
                  <a:lumMod val="95000"/>
                  <a:lumOff val="5000"/>
                </a:schemeClr>
              </a:solidFill>
            </a:endParaRPr>
          </a:p>
        </p:txBody>
      </p:sp>
      <p:sp>
        <p:nvSpPr>
          <p:cNvPr id="3" name="Rectangle 2"/>
          <p:cNvSpPr/>
          <p:nvPr/>
        </p:nvSpPr>
        <p:spPr>
          <a:xfrm>
            <a:off x="6500826" y="5500702"/>
            <a:ext cx="257176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FF00"/>
                </a:solidFill>
              </a:rPr>
              <a:t>Disconformity</a:t>
            </a:r>
            <a:endParaRPr lang="en-US" sz="2400" b="1" dirty="0"/>
          </a:p>
        </p:txBody>
      </p:sp>
      <p:sp>
        <p:nvSpPr>
          <p:cNvPr id="4" name="Rectangle 3"/>
          <p:cNvSpPr/>
          <p:nvPr/>
        </p:nvSpPr>
        <p:spPr>
          <a:xfrm>
            <a:off x="3214678" y="3214686"/>
            <a:ext cx="257176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 </a:t>
            </a:r>
            <a:r>
              <a:rPr lang="en-US" sz="2800" b="1" dirty="0" smtClean="0">
                <a:solidFill>
                  <a:srgbClr val="FFFF00"/>
                </a:solidFill>
              </a:rPr>
              <a:t>Angular Unconformity</a:t>
            </a:r>
            <a:endParaRPr lang="en-US" sz="2800" b="1" dirty="0"/>
          </a:p>
        </p:txBody>
      </p:sp>
      <p:sp>
        <p:nvSpPr>
          <p:cNvPr id="5" name="Rectangle 4"/>
          <p:cNvSpPr/>
          <p:nvPr/>
        </p:nvSpPr>
        <p:spPr>
          <a:xfrm>
            <a:off x="71406" y="5500702"/>
            <a:ext cx="2571768"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Nonconformity</a:t>
            </a:r>
            <a:endParaRPr lang="en-US" sz="2400" b="1" dirty="0"/>
          </a:p>
        </p:txBody>
      </p:sp>
      <p:cxnSp>
        <p:nvCxnSpPr>
          <p:cNvPr id="7" name="Straight Arrow Connector 6"/>
          <p:cNvCxnSpPr>
            <a:stCxn id="2" idx="2"/>
          </p:cNvCxnSpPr>
          <p:nvPr/>
        </p:nvCxnSpPr>
        <p:spPr>
          <a:xfrm rot="5400000">
            <a:off x="3446852" y="2411009"/>
            <a:ext cx="1714512"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p:cNvCxnSpPr>
          <p:nvPr/>
        </p:nvCxnSpPr>
        <p:spPr>
          <a:xfrm rot="5400000">
            <a:off x="303580" y="1625191"/>
            <a:ext cx="4071966" cy="39648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2"/>
          </p:cNvCxnSpPr>
          <p:nvPr/>
        </p:nvCxnSpPr>
        <p:spPr>
          <a:xfrm rot="16200000" flipH="1">
            <a:off x="4589859" y="1303719"/>
            <a:ext cx="3929090" cy="44648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fontScale="90000"/>
          </a:bodyPr>
          <a:lstStyle/>
          <a:p>
            <a:pPr marL="0" marR="0" algn="ctr" rtl="1">
              <a:spcBef>
                <a:spcPts val="0"/>
              </a:spcBef>
              <a:spcAft>
                <a:spcPts val="0"/>
              </a:spcAft>
            </a:pPr>
            <a:r>
              <a:rPr lang="ar-SA" sz="4400" dirty="0" smtClean="0">
                <a:latin typeface="Times New Roman"/>
                <a:ea typeface="Times New Roman"/>
                <a:cs typeface="Simplified Arabic"/>
              </a:rPr>
              <a:t>عدم التوافق الإقليمي والمحلي (</a:t>
            </a:r>
            <a:r>
              <a:rPr lang="en-US" sz="4400" dirty="0" smtClean="0">
                <a:latin typeface="Times New Roman"/>
                <a:ea typeface="Times New Roman"/>
                <a:cs typeface="Simplified Arabic"/>
              </a:rPr>
              <a:t>Regional and Local Unconformity</a:t>
            </a:r>
            <a:r>
              <a:rPr lang="ar-SA" sz="4400" dirty="0" smtClean="0">
                <a:latin typeface="Times New Roman"/>
                <a:ea typeface="Times New Roman"/>
                <a:cs typeface="Simplified Arabic"/>
              </a:rPr>
              <a:t>)</a:t>
            </a:r>
            <a:r>
              <a:rPr lang="en-US" sz="4800" dirty="0" smtClean="0">
                <a:latin typeface="Times New Roman"/>
                <a:ea typeface="Times New Roman"/>
              </a:rPr>
              <a:t/>
            </a:r>
            <a:br>
              <a:rPr lang="en-US" sz="4800" dirty="0" smtClean="0">
                <a:latin typeface="Times New Roman"/>
                <a:ea typeface="Times New Roman"/>
              </a:rPr>
            </a:br>
            <a:endParaRPr lang="ar-SA" dirty="0"/>
          </a:p>
        </p:txBody>
      </p:sp>
      <p:sp>
        <p:nvSpPr>
          <p:cNvPr id="3" name="عنوان فرعي 2"/>
          <p:cNvSpPr>
            <a:spLocks noGrp="1"/>
          </p:cNvSpPr>
          <p:nvPr>
            <p:ph type="subTitle" idx="1"/>
          </p:nvPr>
        </p:nvSpPr>
        <p:spPr>
          <a:xfrm>
            <a:off x="533400" y="2500306"/>
            <a:ext cx="8324880" cy="4071966"/>
          </a:xfrm>
        </p:spPr>
        <p:txBody>
          <a:bodyPr>
            <a:normAutofit fontScale="92500" lnSpcReduction="10000"/>
          </a:bodyPr>
          <a:lstStyle/>
          <a:p>
            <a:pPr marR="0" algn="justLow">
              <a:spcBef>
                <a:spcPts val="0"/>
              </a:spcBef>
            </a:pPr>
            <a:r>
              <a:rPr lang="ar-SA" sz="2800" b="1" dirty="0" smtClean="0">
                <a:solidFill>
                  <a:srgbClr val="FFFF00"/>
                </a:solidFill>
                <a:latin typeface="Times New Roman"/>
                <a:ea typeface="Times New Roman"/>
                <a:cs typeface="Simplified Arabic"/>
              </a:rPr>
              <a:t>1- عدم التوافق المحلي (</a:t>
            </a:r>
            <a:r>
              <a:rPr lang="en-US" sz="2800" b="1" dirty="0" smtClean="0">
                <a:solidFill>
                  <a:srgbClr val="FFFF00"/>
                </a:solidFill>
                <a:latin typeface="Times New Roman"/>
                <a:ea typeface="Times New Roman"/>
                <a:cs typeface="Simplified Arabic"/>
              </a:rPr>
              <a:t>Local Unconformity</a:t>
            </a:r>
            <a:r>
              <a:rPr lang="ar-SA" sz="2800" b="1"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pPr marR="0" algn="justLow">
              <a:spcBef>
                <a:spcPts val="0"/>
              </a:spcBef>
            </a:pPr>
            <a:r>
              <a:rPr lang="ar-SA" sz="2800" dirty="0" smtClean="0">
                <a:latin typeface="Times New Roman"/>
                <a:ea typeface="Times New Roman"/>
                <a:cs typeface="Simplified Arabic"/>
              </a:rPr>
              <a:t>إن هذا النوع من أسطح عدم التوافق يكون له امتداد جغرافي محدود حيث تكون محصورة حول حوض الترسيب وفي هذه الحالة يحصل عدم ترسيب في هذه المنطقة بينما يستمر في المناطق المحيطة بها.</a:t>
            </a:r>
            <a:endParaRPr lang="ar-IQ" sz="2800" dirty="0" smtClean="0">
              <a:latin typeface="Times New Roman"/>
              <a:ea typeface="Times New Roman"/>
              <a:cs typeface="Simplified Arabic"/>
            </a:endParaRPr>
          </a:p>
          <a:p>
            <a:pPr marR="0" algn="justLow">
              <a:spcBef>
                <a:spcPts val="0"/>
              </a:spcBef>
            </a:pPr>
            <a:endParaRPr lang="en-US" sz="2400" dirty="0" smtClean="0">
              <a:solidFill>
                <a:srgbClr val="FFFF00"/>
              </a:solidFill>
              <a:latin typeface="Times New Roman"/>
              <a:ea typeface="Times New Roman"/>
            </a:endParaRPr>
          </a:p>
          <a:p>
            <a:pPr marR="0" algn="justLow">
              <a:spcBef>
                <a:spcPts val="0"/>
              </a:spcBef>
            </a:pPr>
            <a:r>
              <a:rPr lang="ar-SA" sz="2800" b="1" dirty="0" smtClean="0">
                <a:solidFill>
                  <a:srgbClr val="FFFF00"/>
                </a:solidFill>
                <a:latin typeface="Times New Roman"/>
                <a:ea typeface="Times New Roman"/>
                <a:cs typeface="Simplified Arabic"/>
              </a:rPr>
              <a:t>2- عدم التوافق الإقليمي (</a:t>
            </a:r>
            <a:r>
              <a:rPr lang="en-US" sz="2800" b="1" dirty="0" smtClean="0">
                <a:solidFill>
                  <a:srgbClr val="FFFF00"/>
                </a:solidFill>
                <a:latin typeface="Times New Roman"/>
                <a:ea typeface="Times New Roman"/>
                <a:cs typeface="Simplified Arabic"/>
              </a:rPr>
              <a:t>Regional Unconformity</a:t>
            </a:r>
            <a:r>
              <a:rPr lang="ar-SA" sz="2800" b="1"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r>
              <a:rPr lang="ar-SA" sz="2800" dirty="0" smtClean="0">
                <a:latin typeface="Times New Roman"/>
                <a:ea typeface="Times New Roman"/>
                <a:cs typeface="Simplified Arabic"/>
              </a:rPr>
              <a:t>إن هذا النوع من عدم التوافق يكون له امتداد جغرافي واسع ويصل في بعض الأحيان على امتداد أحواض الترسيب وكذلك المناطق التي تحيط بهذه الأحواض وتمتد حول المناطق التي حصل بها ارتفاع للأرض وان أسطح عدم التوافق هذه يعتمد عليها في التقسيمات الثانوية العمودي للطبقات .</a:t>
            </a:r>
            <a:endParaRPr lang="ar-SA" dirty="0"/>
          </a:p>
        </p:txBody>
      </p:sp>
    </p:spTree>
  </p:cSld>
  <p:clrMapOvr>
    <a:masterClrMapping/>
  </p:clrMapOvr>
  <p:transition>
    <p:push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429256" y="3929066"/>
            <a:ext cx="3571900" cy="1857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95000"/>
                    <a:lumOff val="5000"/>
                  </a:schemeClr>
                </a:solidFill>
                <a:latin typeface="Times New Roman"/>
                <a:ea typeface="Times New Roman"/>
                <a:cs typeface="Simplified Arabic"/>
              </a:rPr>
              <a:t>Local Unconformity</a:t>
            </a:r>
            <a:endParaRPr lang="en-US" b="1" dirty="0">
              <a:solidFill>
                <a:schemeClr val="tx1">
                  <a:lumMod val="95000"/>
                  <a:lumOff val="5000"/>
                </a:schemeClr>
              </a:solidFill>
            </a:endParaRPr>
          </a:p>
        </p:txBody>
      </p:sp>
      <p:sp>
        <p:nvSpPr>
          <p:cNvPr id="3" name="Oval 2"/>
          <p:cNvSpPr/>
          <p:nvPr/>
        </p:nvSpPr>
        <p:spPr>
          <a:xfrm>
            <a:off x="71406" y="3929066"/>
            <a:ext cx="3571900" cy="1857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95000"/>
                    <a:lumOff val="5000"/>
                  </a:schemeClr>
                </a:solidFill>
                <a:latin typeface="Times New Roman"/>
                <a:ea typeface="Times New Roman"/>
                <a:cs typeface="Simplified Arabic"/>
              </a:rPr>
              <a:t>Regional Unconformity</a:t>
            </a:r>
            <a:endParaRPr lang="en-US" sz="2800" dirty="0">
              <a:solidFill>
                <a:schemeClr val="tx1">
                  <a:lumMod val="95000"/>
                  <a:lumOff val="5000"/>
                </a:schemeClr>
              </a:solidFill>
            </a:endParaRPr>
          </a:p>
        </p:txBody>
      </p:sp>
      <p:sp>
        <p:nvSpPr>
          <p:cNvPr id="4" name="Rectangle 3"/>
          <p:cNvSpPr/>
          <p:nvPr/>
        </p:nvSpPr>
        <p:spPr>
          <a:xfrm>
            <a:off x="500034" y="214290"/>
            <a:ext cx="7858180" cy="1285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smtClean="0">
                <a:solidFill>
                  <a:prstClr val="black">
                    <a:lumMod val="95000"/>
                    <a:lumOff val="5000"/>
                  </a:prstClr>
                </a:solidFill>
              </a:rPr>
              <a:t>Unconformity  types </a:t>
            </a:r>
          </a:p>
          <a:p>
            <a:pPr algn="ctr"/>
            <a:endParaRPr lang="en-US" dirty="0"/>
          </a:p>
        </p:txBody>
      </p:sp>
      <p:cxnSp>
        <p:nvCxnSpPr>
          <p:cNvPr id="6" name="Straight Arrow Connector 5"/>
          <p:cNvCxnSpPr>
            <a:stCxn id="4" idx="2"/>
          </p:cNvCxnSpPr>
          <p:nvPr/>
        </p:nvCxnSpPr>
        <p:spPr>
          <a:xfrm rot="5400000">
            <a:off x="1678761" y="1321579"/>
            <a:ext cx="2571768" cy="2928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2"/>
          </p:cNvCxnSpPr>
          <p:nvPr/>
        </p:nvCxnSpPr>
        <p:spPr>
          <a:xfrm rot="16200000" flipH="1">
            <a:off x="4572000" y="1357298"/>
            <a:ext cx="2571768" cy="2857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marL="0" marR="0" algn="ctr" rtl="1">
              <a:spcBef>
                <a:spcPts val="0"/>
              </a:spcBef>
              <a:spcAft>
                <a:spcPts val="0"/>
              </a:spcAft>
            </a:pPr>
            <a:r>
              <a:rPr lang="ar-SA" sz="3600" dirty="0" smtClean="0">
                <a:solidFill>
                  <a:srgbClr val="FF0000"/>
                </a:solidFill>
                <a:latin typeface="Times New Roman"/>
                <a:ea typeface="Times New Roman"/>
                <a:cs typeface="Simplified Arabic"/>
              </a:rPr>
              <a:t>طبيعة أسطح عدم التوافق (</a:t>
            </a:r>
            <a:r>
              <a:rPr lang="en-US" sz="3600" dirty="0" smtClean="0">
                <a:solidFill>
                  <a:srgbClr val="FF0000"/>
                </a:solidFill>
                <a:latin typeface="Times New Roman"/>
                <a:ea typeface="Times New Roman"/>
                <a:cs typeface="Simplified Arabic"/>
              </a:rPr>
              <a:t>Nature of Unconformity Surfaces</a:t>
            </a:r>
            <a:r>
              <a:rPr lang="ar-SA" sz="3600" dirty="0" smtClean="0">
                <a:solidFill>
                  <a:srgbClr val="FF0000"/>
                </a:solidFill>
                <a:latin typeface="Times New Roman"/>
                <a:ea typeface="Times New Roman"/>
                <a:cs typeface="Simplified Arabic"/>
              </a:rPr>
              <a:t>)</a:t>
            </a:r>
            <a:r>
              <a:rPr lang="en-US" sz="3600" dirty="0" smtClean="0">
                <a:solidFill>
                  <a:srgbClr val="FF0000"/>
                </a:solidFill>
                <a:latin typeface="Times New Roman"/>
                <a:ea typeface="Times New Roman"/>
              </a:rPr>
              <a:t/>
            </a:r>
            <a:br>
              <a:rPr lang="en-US" sz="3600" dirty="0" smtClean="0">
                <a:solidFill>
                  <a:srgbClr val="FF0000"/>
                </a:solidFill>
                <a:latin typeface="Times New Roman"/>
                <a:ea typeface="Times New Roman"/>
              </a:rPr>
            </a:br>
            <a:endParaRPr lang="ar-SA" sz="3600" dirty="0">
              <a:solidFill>
                <a:srgbClr val="FF0000"/>
              </a:solidFill>
            </a:endParaRPr>
          </a:p>
        </p:txBody>
      </p:sp>
      <p:sp>
        <p:nvSpPr>
          <p:cNvPr id="3" name="عنوان فرعي 2"/>
          <p:cNvSpPr>
            <a:spLocks noGrp="1"/>
          </p:cNvSpPr>
          <p:nvPr>
            <p:ph type="subTitle" idx="1"/>
          </p:nvPr>
        </p:nvSpPr>
        <p:spPr>
          <a:xfrm>
            <a:off x="533400" y="2928934"/>
            <a:ext cx="7854696" cy="3571900"/>
          </a:xfrm>
        </p:spPr>
        <p:txBody>
          <a:bodyPr>
            <a:normAutofit/>
          </a:bodyPr>
          <a:lstStyle/>
          <a:p>
            <a:pPr marR="0" algn="justLow">
              <a:spcBef>
                <a:spcPts val="0"/>
              </a:spcBef>
            </a:pPr>
            <a:r>
              <a:rPr lang="ar-SA" sz="2800" dirty="0" smtClean="0">
                <a:solidFill>
                  <a:srgbClr val="FFFF00"/>
                </a:solidFill>
                <a:latin typeface="Times New Roman"/>
                <a:ea typeface="Times New Roman"/>
                <a:cs typeface="Simplified Arabic"/>
              </a:rPr>
              <a:t>إن معظم أسطح عدم التوافق تمثل مناطق تعرية (</a:t>
            </a:r>
            <a:r>
              <a:rPr lang="en-US" sz="2800" dirty="0" smtClean="0">
                <a:solidFill>
                  <a:srgbClr val="FFFF00"/>
                </a:solidFill>
                <a:latin typeface="Times New Roman"/>
                <a:ea typeface="Times New Roman"/>
                <a:cs typeface="Simplified Arabic"/>
              </a:rPr>
              <a:t>Erosion</a:t>
            </a:r>
            <a:r>
              <a:rPr lang="ar-SA" sz="2800" dirty="0" smtClean="0">
                <a:solidFill>
                  <a:srgbClr val="FFFF00"/>
                </a:solidFill>
                <a:latin typeface="Times New Roman"/>
                <a:ea typeface="Times New Roman"/>
                <a:cs typeface="Simplified Arabic"/>
              </a:rPr>
              <a:t>) وعادة إن هذه المناطق تكون مسطحة وتمثل مرحلة متقدمة من تأثير عوامل التعرية. والبعض الآخر تكون أشكال غير منتظمة تعكس شكل المجاميع الصخرية التي تقع فوقها ، إضافة إلى وجود عدم توافق تحت السطح تمثل أسطح تعرية تكونت باليابسة والتي ليس لها علاقة بالبحر كذلك وجود عدم توافق بحري تكون بتأثير أمواج البحر حيث تقوم أمواج البحر بتعرية بعض الرواسب في مناطق محددة وعندما يبدأ الترسيب مجدداً في هذه الحالة يكون عدم توافق.</a:t>
            </a:r>
            <a:endParaRPr lang="en-US" sz="2400" dirty="0" smtClean="0">
              <a:solidFill>
                <a:srgbClr val="FFFF00"/>
              </a:solidFill>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marL="0" marR="0" algn="ctr" rtl="1">
              <a:spcBef>
                <a:spcPts val="0"/>
              </a:spcBef>
              <a:spcAft>
                <a:spcPts val="0"/>
              </a:spcAft>
            </a:pPr>
            <a:r>
              <a:rPr lang="ar-SA" sz="4000" dirty="0" smtClean="0">
                <a:solidFill>
                  <a:schemeClr val="tx1">
                    <a:lumMod val="50000"/>
                  </a:schemeClr>
                </a:solidFill>
                <a:latin typeface="Times New Roman"/>
                <a:ea typeface="Times New Roman"/>
                <a:cs typeface="Simplified Arabic"/>
              </a:rPr>
              <a:t>أدلة تمييز عدم التوافق الطبقي (</a:t>
            </a:r>
            <a:r>
              <a:rPr lang="en-US" sz="4000" dirty="0" smtClean="0">
                <a:solidFill>
                  <a:schemeClr val="tx1">
                    <a:lumMod val="50000"/>
                  </a:schemeClr>
                </a:solidFill>
                <a:latin typeface="Times New Roman"/>
                <a:ea typeface="Times New Roman"/>
                <a:cs typeface="Simplified Arabic"/>
              </a:rPr>
              <a:t>Recognition of Unconformity</a:t>
            </a:r>
            <a:r>
              <a:rPr lang="ar-SA" sz="4000" dirty="0" smtClean="0">
                <a:solidFill>
                  <a:schemeClr val="tx1">
                    <a:lumMod val="50000"/>
                  </a:schemeClr>
                </a:solidFill>
                <a:latin typeface="Times New Roman"/>
                <a:ea typeface="Times New Roman"/>
                <a:cs typeface="Simplified Arabic"/>
              </a:rPr>
              <a:t>)</a:t>
            </a:r>
            <a:r>
              <a:rPr lang="en-US" sz="4000" dirty="0" smtClean="0">
                <a:solidFill>
                  <a:schemeClr val="tx1">
                    <a:lumMod val="50000"/>
                  </a:schemeClr>
                </a:solidFill>
                <a:latin typeface="Times New Roman"/>
                <a:ea typeface="Times New Roman"/>
              </a:rPr>
              <a:t/>
            </a:r>
            <a:br>
              <a:rPr lang="en-US" sz="4000" dirty="0" smtClean="0">
                <a:solidFill>
                  <a:schemeClr val="tx1">
                    <a:lumMod val="50000"/>
                  </a:schemeClr>
                </a:solidFill>
                <a:latin typeface="Times New Roman"/>
                <a:ea typeface="Times New Roman"/>
              </a:rPr>
            </a:br>
            <a:endParaRPr lang="ar-SA" sz="4000" dirty="0">
              <a:solidFill>
                <a:schemeClr val="tx1">
                  <a:lumMod val="50000"/>
                </a:schemeClr>
              </a:solidFill>
            </a:endParaRPr>
          </a:p>
        </p:txBody>
      </p:sp>
      <p:sp>
        <p:nvSpPr>
          <p:cNvPr id="3" name="عنوان فرعي 2"/>
          <p:cNvSpPr>
            <a:spLocks noGrp="1"/>
          </p:cNvSpPr>
          <p:nvPr>
            <p:ph type="subTitle" idx="1"/>
          </p:nvPr>
        </p:nvSpPr>
        <p:spPr/>
        <p:txBody>
          <a:bodyPr/>
          <a:lstStyle/>
          <a:p>
            <a:pPr marR="0" algn="justLow">
              <a:spcBef>
                <a:spcPts val="0"/>
              </a:spcBef>
            </a:pPr>
            <a:r>
              <a:rPr lang="ar-SA" sz="2800" dirty="0" smtClean="0">
                <a:solidFill>
                  <a:schemeClr val="bg1">
                    <a:lumMod val="95000"/>
                    <a:lumOff val="5000"/>
                  </a:schemeClr>
                </a:solidFill>
                <a:latin typeface="Times New Roman"/>
                <a:ea typeface="Times New Roman"/>
                <a:cs typeface="Simplified Arabic"/>
              </a:rPr>
              <a:t>هنالك عدة أدلة تؤدي إلى التعرف على سطوح عدم التوافق سواء كانت هذه السطوح ظاهرة للعيان </a:t>
            </a:r>
            <a:r>
              <a:rPr lang="ar-SA" sz="2800" dirty="0" err="1" smtClean="0">
                <a:solidFill>
                  <a:schemeClr val="bg1">
                    <a:lumMod val="95000"/>
                    <a:lumOff val="5000"/>
                  </a:schemeClr>
                </a:solidFill>
                <a:latin typeface="Times New Roman"/>
                <a:ea typeface="Times New Roman"/>
                <a:cs typeface="Simplified Arabic"/>
              </a:rPr>
              <a:t>او</a:t>
            </a:r>
            <a:r>
              <a:rPr lang="ar-SA" sz="2800" dirty="0" smtClean="0">
                <a:solidFill>
                  <a:schemeClr val="bg1">
                    <a:lumMod val="95000"/>
                    <a:lumOff val="5000"/>
                  </a:schemeClr>
                </a:solidFill>
                <a:latin typeface="Times New Roman"/>
                <a:ea typeface="Times New Roman"/>
                <a:cs typeface="Simplified Arabic"/>
              </a:rPr>
              <a:t> غير ظاهرة نقسم هذه الأدلة إلى:-</a:t>
            </a:r>
            <a:endParaRPr lang="en-US" sz="2400" dirty="0" smtClean="0">
              <a:solidFill>
                <a:schemeClr val="bg1">
                  <a:lumMod val="95000"/>
                  <a:lumOff val="5000"/>
                </a:schemeClr>
              </a:solidFill>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42852"/>
            <a:ext cx="7851648" cy="1643074"/>
          </a:xfrm>
        </p:spPr>
        <p:txBody>
          <a:bodyPr>
            <a:normAutofit fontScale="90000"/>
          </a:bodyPr>
          <a:lstStyle/>
          <a:p>
            <a:pPr algn="ctr"/>
            <a:r>
              <a:rPr lang="ar-SA" dirty="0" err="1" smtClean="0">
                <a:solidFill>
                  <a:schemeClr val="tx1">
                    <a:lumMod val="50000"/>
                  </a:schemeClr>
                </a:solidFill>
              </a:rPr>
              <a:t>اولاً</a:t>
            </a:r>
            <a:r>
              <a:rPr lang="ar-SA" dirty="0" smtClean="0">
                <a:solidFill>
                  <a:schemeClr val="tx1">
                    <a:lumMod val="50000"/>
                  </a:schemeClr>
                </a:solidFill>
              </a:rPr>
              <a:t> : الأدلة الرسوبية </a:t>
            </a:r>
            <a:r>
              <a:rPr lang="en-US" dirty="0" smtClean="0"/>
              <a:t/>
            </a:r>
            <a:br>
              <a:rPr lang="en-US" dirty="0" smtClean="0"/>
            </a:br>
            <a:endParaRPr lang="ar-SA" dirty="0"/>
          </a:p>
        </p:txBody>
      </p:sp>
      <p:sp>
        <p:nvSpPr>
          <p:cNvPr id="3" name="عنوان فرعي 2"/>
          <p:cNvSpPr>
            <a:spLocks noGrp="1"/>
          </p:cNvSpPr>
          <p:nvPr>
            <p:ph type="subTitle" idx="1"/>
          </p:nvPr>
        </p:nvSpPr>
        <p:spPr>
          <a:xfrm>
            <a:off x="533400" y="1785926"/>
            <a:ext cx="7854696" cy="4929222"/>
          </a:xfrm>
        </p:spPr>
        <p:txBody>
          <a:bodyPr>
            <a:normAutofit fontScale="92500"/>
          </a:bodyPr>
          <a:lstStyle/>
          <a:p>
            <a:pPr marR="0" algn="justLow">
              <a:spcBef>
                <a:spcPts val="0"/>
              </a:spcBef>
            </a:pPr>
            <a:r>
              <a:rPr lang="ar-SA" sz="2800" b="1" dirty="0" smtClean="0">
                <a:solidFill>
                  <a:schemeClr val="tx1">
                    <a:lumMod val="85000"/>
                  </a:schemeClr>
                </a:solidFill>
                <a:latin typeface="Times New Roman"/>
                <a:ea typeface="Times New Roman"/>
                <a:cs typeface="Simplified Arabic"/>
              </a:rPr>
              <a:t>يوجد أكثر من عشرين دليل من النوع الرسوبي يؤدي إلى التعرف على سطوح عدم التوافق إلا إن أهم هذه الأدلة هي :</a:t>
            </a:r>
            <a:r>
              <a:rPr lang="ar-IQ" sz="2800" b="1" dirty="0" smtClean="0">
                <a:solidFill>
                  <a:schemeClr val="tx1">
                    <a:lumMod val="85000"/>
                  </a:schemeClr>
                </a:solidFill>
                <a:latin typeface="Times New Roman"/>
                <a:ea typeface="Times New Roman"/>
                <a:cs typeface="Simplified Arabic"/>
              </a:rPr>
              <a:t>-</a:t>
            </a:r>
          </a:p>
          <a:p>
            <a:pPr marR="0" algn="justLow">
              <a:spcBef>
                <a:spcPts val="0"/>
              </a:spcBef>
            </a:pP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err="1" smtClean="0">
                <a:solidFill>
                  <a:schemeClr val="tx1">
                    <a:lumMod val="85000"/>
                  </a:schemeClr>
                </a:solidFill>
                <a:latin typeface="Times New Roman"/>
                <a:ea typeface="Times New Roman"/>
                <a:cs typeface="Simplified Arabic"/>
              </a:rPr>
              <a:t>المدملكات</a:t>
            </a:r>
            <a:r>
              <a:rPr lang="ar-SA" sz="2800" b="1" dirty="0" smtClean="0">
                <a:solidFill>
                  <a:schemeClr val="tx1">
                    <a:lumMod val="85000"/>
                  </a:schemeClr>
                </a:solidFill>
                <a:latin typeface="Times New Roman"/>
                <a:ea typeface="Times New Roman"/>
                <a:cs typeface="Simplified Arabic"/>
              </a:rPr>
              <a:t> القاعدية (</a:t>
            </a:r>
            <a:r>
              <a:rPr lang="en-US" sz="2800" b="1" dirty="0" smtClean="0">
                <a:solidFill>
                  <a:schemeClr val="tx1">
                    <a:lumMod val="85000"/>
                  </a:schemeClr>
                </a:solidFill>
                <a:latin typeface="Times New Roman"/>
                <a:ea typeface="Times New Roman"/>
                <a:cs typeface="Simplified Arabic"/>
              </a:rPr>
              <a:t>Basal Conglomerate</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smtClean="0">
                <a:solidFill>
                  <a:schemeClr val="tx1">
                    <a:lumMod val="85000"/>
                  </a:schemeClr>
                </a:solidFill>
                <a:latin typeface="Times New Roman"/>
                <a:ea typeface="Times New Roman"/>
                <a:cs typeface="Simplified Arabic"/>
              </a:rPr>
              <a:t>حجر الصوان المتبقي والمتعري(</a:t>
            </a:r>
            <a:r>
              <a:rPr lang="en-US" sz="2800" b="1" dirty="0" err="1" smtClean="0">
                <a:solidFill>
                  <a:schemeClr val="tx1">
                    <a:lumMod val="85000"/>
                  </a:schemeClr>
                </a:solidFill>
                <a:latin typeface="Times New Roman"/>
                <a:ea typeface="Times New Roman"/>
                <a:cs typeface="Simplified Arabic"/>
              </a:rPr>
              <a:t>Residal</a:t>
            </a:r>
            <a:r>
              <a:rPr lang="en-US" sz="2800" b="1" dirty="0" smtClean="0">
                <a:solidFill>
                  <a:schemeClr val="tx1">
                    <a:lumMod val="85000"/>
                  </a:schemeClr>
                </a:solidFill>
                <a:latin typeface="Times New Roman"/>
                <a:ea typeface="Times New Roman"/>
                <a:cs typeface="Simplified Arabic"/>
              </a:rPr>
              <a:t> Or Weathered</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smtClean="0">
                <a:solidFill>
                  <a:schemeClr val="tx1">
                    <a:lumMod val="85000"/>
                  </a:schemeClr>
                </a:solidFill>
                <a:latin typeface="Times New Roman"/>
                <a:ea typeface="Times New Roman"/>
                <a:cs typeface="Simplified Arabic"/>
              </a:rPr>
              <a:t>مقاطع التربة المدفونة (</a:t>
            </a:r>
            <a:r>
              <a:rPr lang="en-US" sz="2800" b="1" dirty="0" smtClean="0">
                <a:solidFill>
                  <a:schemeClr val="tx1">
                    <a:lumMod val="85000"/>
                  </a:schemeClr>
                </a:solidFill>
                <a:latin typeface="Times New Roman"/>
                <a:ea typeface="Times New Roman"/>
                <a:cs typeface="Simplified Arabic"/>
              </a:rPr>
              <a:t>Buried Profile</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smtClean="0">
                <a:solidFill>
                  <a:schemeClr val="tx1">
                    <a:lumMod val="85000"/>
                  </a:schemeClr>
                </a:solidFill>
                <a:latin typeface="Times New Roman"/>
                <a:ea typeface="Times New Roman"/>
                <a:cs typeface="Simplified Arabic"/>
              </a:rPr>
              <a:t>انطقه معدن </a:t>
            </a:r>
            <a:r>
              <a:rPr lang="ar-SA" sz="2800" b="1" dirty="0" err="1" smtClean="0">
                <a:solidFill>
                  <a:schemeClr val="tx1">
                    <a:lumMod val="85000"/>
                  </a:schemeClr>
                </a:solidFill>
                <a:latin typeface="Times New Roman"/>
                <a:ea typeface="Times New Roman"/>
                <a:cs typeface="Simplified Arabic"/>
              </a:rPr>
              <a:t>الكلوكونايت</a:t>
            </a:r>
            <a:r>
              <a:rPr lang="ar-SA" sz="2800" b="1" dirty="0" smtClean="0">
                <a:solidFill>
                  <a:schemeClr val="tx1">
                    <a:lumMod val="85000"/>
                  </a:schemeClr>
                </a:solidFill>
                <a:latin typeface="Times New Roman"/>
                <a:ea typeface="Times New Roman"/>
                <a:cs typeface="Simplified Arabic"/>
              </a:rPr>
              <a:t> (</a:t>
            </a:r>
            <a:r>
              <a:rPr lang="en-US" sz="2800" b="1" dirty="0" smtClean="0">
                <a:solidFill>
                  <a:schemeClr val="tx1">
                    <a:lumMod val="85000"/>
                  </a:schemeClr>
                </a:solidFill>
                <a:latin typeface="Times New Roman"/>
                <a:ea typeface="Times New Roman"/>
                <a:cs typeface="Simplified Arabic"/>
              </a:rPr>
              <a:t>Zones of </a:t>
            </a:r>
            <a:r>
              <a:rPr lang="en-US" sz="2800" b="1" dirty="0" err="1" smtClean="0">
                <a:solidFill>
                  <a:schemeClr val="tx1">
                    <a:lumMod val="85000"/>
                  </a:schemeClr>
                </a:solidFill>
                <a:latin typeface="Times New Roman"/>
                <a:ea typeface="Times New Roman"/>
                <a:cs typeface="Simplified Arabic"/>
              </a:rPr>
              <a:t>Gloconite</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smtClean="0">
                <a:solidFill>
                  <a:schemeClr val="tx1">
                    <a:lumMod val="85000"/>
                  </a:schemeClr>
                </a:solidFill>
                <a:latin typeface="Times New Roman"/>
                <a:ea typeface="Times New Roman"/>
                <a:cs typeface="Simplified Arabic"/>
              </a:rPr>
              <a:t>الحصى المحتوي على الفوسفات (</a:t>
            </a:r>
            <a:r>
              <a:rPr lang="en-US" sz="2800" b="1" dirty="0" err="1" smtClean="0">
                <a:solidFill>
                  <a:schemeClr val="tx1">
                    <a:lumMod val="85000"/>
                  </a:schemeClr>
                </a:solidFill>
                <a:latin typeface="Times New Roman"/>
                <a:ea typeface="Times New Roman"/>
                <a:cs typeface="Simplified Arabic"/>
              </a:rPr>
              <a:t>Phosphatized</a:t>
            </a:r>
            <a:r>
              <a:rPr lang="en-US" sz="2800" b="1" dirty="0" smtClean="0">
                <a:solidFill>
                  <a:schemeClr val="tx1">
                    <a:lumMod val="85000"/>
                  </a:schemeClr>
                </a:solidFill>
                <a:latin typeface="Times New Roman"/>
                <a:ea typeface="Times New Roman"/>
                <a:cs typeface="Simplified Arabic"/>
              </a:rPr>
              <a:t> Pebbles</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b="1" dirty="0" err="1" smtClean="0">
                <a:solidFill>
                  <a:schemeClr val="tx1">
                    <a:lumMod val="85000"/>
                  </a:schemeClr>
                </a:solidFill>
                <a:latin typeface="Times New Roman"/>
                <a:ea typeface="Times New Roman"/>
                <a:cs typeface="Simplified Arabic"/>
              </a:rPr>
              <a:t>الانطقة</a:t>
            </a:r>
            <a:r>
              <a:rPr lang="ar-SA" sz="2800" b="1" dirty="0" smtClean="0">
                <a:solidFill>
                  <a:schemeClr val="tx1">
                    <a:lumMod val="85000"/>
                  </a:schemeClr>
                </a:solidFill>
                <a:latin typeface="Times New Roman"/>
                <a:ea typeface="Times New Roman"/>
                <a:cs typeface="Simplified Arabic"/>
              </a:rPr>
              <a:t> </a:t>
            </a:r>
            <a:r>
              <a:rPr lang="ar-SA" sz="2800" b="1" dirty="0" err="1" smtClean="0">
                <a:solidFill>
                  <a:schemeClr val="tx1">
                    <a:lumMod val="85000"/>
                  </a:schemeClr>
                </a:solidFill>
                <a:latin typeface="Times New Roman"/>
                <a:ea typeface="Times New Roman"/>
                <a:cs typeface="Simplified Arabic"/>
              </a:rPr>
              <a:t>المنغنيزية</a:t>
            </a:r>
            <a:r>
              <a:rPr lang="ar-SA" sz="2800" b="1" dirty="0" smtClean="0">
                <a:solidFill>
                  <a:schemeClr val="tx1">
                    <a:lumMod val="85000"/>
                  </a:schemeClr>
                </a:solidFill>
                <a:latin typeface="Times New Roman"/>
                <a:ea typeface="Times New Roman"/>
                <a:cs typeface="Simplified Arabic"/>
              </a:rPr>
              <a:t> (</a:t>
            </a:r>
            <a:r>
              <a:rPr lang="en-US" sz="2800" b="1" dirty="0" err="1" smtClean="0">
                <a:solidFill>
                  <a:schemeClr val="tx1">
                    <a:lumMod val="85000"/>
                  </a:schemeClr>
                </a:solidFill>
                <a:latin typeface="Times New Roman"/>
                <a:ea typeface="Times New Roman"/>
                <a:cs typeface="Simplified Arabic"/>
              </a:rPr>
              <a:t>Manganized</a:t>
            </a:r>
            <a:r>
              <a:rPr lang="en-US" sz="2800" b="1" dirty="0" smtClean="0">
                <a:solidFill>
                  <a:schemeClr val="tx1">
                    <a:lumMod val="85000"/>
                  </a:schemeClr>
                </a:solidFill>
                <a:latin typeface="Times New Roman"/>
                <a:ea typeface="Times New Roman"/>
                <a:cs typeface="Simplified Arabic"/>
              </a:rPr>
              <a:t> Zones</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pPr marR="0" algn="justLow">
              <a:spcBef>
                <a:spcPts val="0"/>
              </a:spcBef>
            </a:pPr>
            <a:r>
              <a:rPr lang="ar-SA" sz="2800" b="1" dirty="0" smtClean="0">
                <a:solidFill>
                  <a:schemeClr val="tx1">
                    <a:lumMod val="85000"/>
                  </a:schemeClr>
                </a:solidFill>
                <a:latin typeface="Times New Roman"/>
                <a:ea typeface="Times New Roman"/>
                <a:cs typeface="Simplified Arabic"/>
              </a:rPr>
              <a:t>إن الأدلة الثلاثة الأولى تعتبر كصفات وأدلة رسوبية على عدم التوافق المتوازي تحت السطح والأدلة الثلاثة الأخيرة والتي قد تكون متحدة مع بعضها لتمييز عدم التوافق المتوازي تحت سطح البحر أو </a:t>
            </a:r>
            <a:r>
              <a:rPr lang="ar-SA" sz="2800" b="1" dirty="0" err="1" smtClean="0">
                <a:solidFill>
                  <a:schemeClr val="tx1">
                    <a:lumMod val="85000"/>
                  </a:schemeClr>
                </a:solidFill>
                <a:latin typeface="Times New Roman"/>
                <a:ea typeface="Times New Roman"/>
                <a:cs typeface="Simplified Arabic"/>
              </a:rPr>
              <a:t>الـ</a:t>
            </a:r>
            <a:r>
              <a:rPr lang="ar-SA" sz="2800" b="1" dirty="0" smtClean="0">
                <a:solidFill>
                  <a:schemeClr val="tx1">
                    <a:lumMod val="85000"/>
                  </a:schemeClr>
                </a:solidFill>
                <a:latin typeface="Times New Roman"/>
                <a:ea typeface="Times New Roman"/>
                <a:cs typeface="Simplified Arabic"/>
              </a:rPr>
              <a:t> (</a:t>
            </a:r>
            <a:r>
              <a:rPr lang="en-US" sz="2800" b="1" dirty="0" err="1" smtClean="0">
                <a:solidFill>
                  <a:schemeClr val="tx1">
                    <a:lumMod val="85000"/>
                  </a:schemeClr>
                </a:solidFill>
                <a:latin typeface="Times New Roman"/>
                <a:ea typeface="Times New Roman"/>
                <a:cs typeface="Simplified Arabic"/>
              </a:rPr>
              <a:t>Diastem</a:t>
            </a:r>
            <a:r>
              <a:rPr lang="ar-SA" sz="2800" b="1" dirty="0" smtClean="0">
                <a:solidFill>
                  <a:schemeClr val="tx1">
                    <a:lumMod val="85000"/>
                  </a:schemeClr>
                </a:solidFill>
                <a:latin typeface="Times New Roman"/>
                <a:ea typeface="Times New Roman"/>
                <a:cs typeface="Simplified Arabic"/>
              </a:rPr>
              <a:t>).</a:t>
            </a:r>
            <a:endParaRPr lang="en-US" sz="2400" b="1" dirty="0" smtClean="0">
              <a:solidFill>
                <a:schemeClr val="tx1">
                  <a:lumMod val="85000"/>
                </a:schemeClr>
              </a:solidFill>
              <a:latin typeface="Times New Roman"/>
              <a:ea typeface="Times New Roman"/>
            </a:endParaRPr>
          </a:p>
          <a:p>
            <a:endParaRPr lang="ar-SA" b="1" dirty="0">
              <a:solidFill>
                <a:schemeClr val="tx1">
                  <a:lumMod val="85000"/>
                </a:schemeClr>
              </a:solidFill>
            </a:endParaRPr>
          </a:p>
        </p:txBody>
      </p:sp>
    </p:spTree>
  </p:cSld>
  <p:clrMapOvr>
    <a:masterClrMapping/>
  </p:clrMapOvr>
  <p:transition>
    <p:push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14446"/>
          </a:xfrm>
        </p:spPr>
        <p:txBody>
          <a:bodyPr/>
          <a:lstStyle/>
          <a:p>
            <a:pPr algn="ctr"/>
            <a:r>
              <a:rPr lang="ar-SA" sz="4000" dirty="0" smtClean="0">
                <a:solidFill>
                  <a:schemeClr val="tx1">
                    <a:lumMod val="50000"/>
                  </a:schemeClr>
                </a:solidFill>
              </a:rPr>
              <a:t>ثانياً : الأدلة الحياتية</a:t>
            </a:r>
            <a:r>
              <a:rPr lang="ar-SA" dirty="0" smtClean="0"/>
              <a:t> </a:t>
            </a:r>
            <a:endParaRPr lang="ar-SA" dirty="0"/>
          </a:p>
        </p:txBody>
      </p:sp>
      <p:sp>
        <p:nvSpPr>
          <p:cNvPr id="3" name="عنوان فرعي 2"/>
          <p:cNvSpPr>
            <a:spLocks noGrp="1"/>
          </p:cNvSpPr>
          <p:nvPr>
            <p:ph type="subTitle" idx="1"/>
          </p:nvPr>
        </p:nvSpPr>
        <p:spPr>
          <a:xfrm>
            <a:off x="533400" y="2214554"/>
            <a:ext cx="7854696" cy="3286148"/>
          </a:xfrm>
        </p:spPr>
        <p:txBody>
          <a:bodyPr/>
          <a:lstStyle/>
          <a:p>
            <a:pPr algn="ctr"/>
            <a:r>
              <a:rPr lang="ar-SA" b="1" dirty="0" smtClean="0">
                <a:solidFill>
                  <a:schemeClr val="tx1">
                    <a:lumMod val="75000"/>
                  </a:schemeClr>
                </a:solidFill>
              </a:rPr>
              <a:t>هنالك عدد أدلة مهمة للتعرف على سطوح عدم التوافق وهي:</a:t>
            </a:r>
            <a:r>
              <a:rPr lang="ar-IQ" b="1" dirty="0" smtClean="0">
                <a:solidFill>
                  <a:schemeClr val="tx1">
                    <a:lumMod val="75000"/>
                  </a:schemeClr>
                </a:solidFill>
              </a:rPr>
              <a:t>-</a:t>
            </a:r>
          </a:p>
          <a:p>
            <a:pPr algn="ctr"/>
            <a:endParaRPr lang="en-US" b="1" dirty="0" smtClean="0">
              <a:solidFill>
                <a:schemeClr val="tx1">
                  <a:lumMod val="75000"/>
                </a:schemeClr>
              </a:solidFill>
            </a:endParaRPr>
          </a:p>
          <a:p>
            <a:pPr lvl="0" algn="ctr"/>
            <a:r>
              <a:rPr lang="en-US" b="1" dirty="0" smtClean="0">
                <a:solidFill>
                  <a:schemeClr val="tx1">
                    <a:lumMod val="75000"/>
                  </a:schemeClr>
                </a:solidFill>
              </a:rPr>
              <a:t> -1</a:t>
            </a:r>
            <a:r>
              <a:rPr lang="ar-SA" b="1" dirty="0" smtClean="0">
                <a:solidFill>
                  <a:schemeClr val="tx1">
                    <a:lumMod val="75000"/>
                  </a:schemeClr>
                </a:solidFill>
              </a:rPr>
              <a:t>التغيرات المفاجئة في المجاميع الحياتية للمتحجرات.</a:t>
            </a:r>
            <a:endParaRPr lang="en-US" b="1" dirty="0" smtClean="0">
              <a:solidFill>
                <a:schemeClr val="tx1">
                  <a:lumMod val="75000"/>
                </a:schemeClr>
              </a:solidFill>
            </a:endParaRPr>
          </a:p>
          <a:p>
            <a:pPr lvl="0" algn="ctr"/>
            <a:r>
              <a:rPr lang="en-US" b="1" dirty="0" smtClean="0">
                <a:solidFill>
                  <a:schemeClr val="tx1">
                    <a:lumMod val="75000"/>
                  </a:schemeClr>
                </a:solidFill>
              </a:rPr>
              <a:t> -2</a:t>
            </a:r>
            <a:r>
              <a:rPr lang="ar-SA" b="1" dirty="0" smtClean="0">
                <a:solidFill>
                  <a:schemeClr val="tx1">
                    <a:lumMod val="75000"/>
                  </a:schemeClr>
                </a:solidFill>
              </a:rPr>
              <a:t>انقطاع في تطور الأحياء المتحجرة.</a:t>
            </a:r>
            <a:endParaRPr lang="en-US" b="1" dirty="0" smtClean="0">
              <a:solidFill>
                <a:schemeClr val="tx1">
                  <a:lumMod val="75000"/>
                </a:schemeClr>
              </a:solidFill>
            </a:endParaRPr>
          </a:p>
          <a:p>
            <a:pPr lvl="0" algn="ctr"/>
            <a:r>
              <a:rPr lang="en-US" b="1" dirty="0" smtClean="0">
                <a:solidFill>
                  <a:schemeClr val="tx1">
                    <a:lumMod val="75000"/>
                  </a:schemeClr>
                </a:solidFill>
              </a:rPr>
              <a:t> -3 </a:t>
            </a:r>
            <a:r>
              <a:rPr lang="ar-SA" b="1" dirty="0" smtClean="0">
                <a:solidFill>
                  <a:schemeClr val="tx1">
                    <a:lumMod val="75000"/>
                  </a:schemeClr>
                </a:solidFill>
              </a:rPr>
              <a:t>وجود بقايا عظمية وهياكل وأسنان مع </a:t>
            </a:r>
            <a:r>
              <a:rPr lang="ar-SA" b="1" dirty="0" err="1" smtClean="0">
                <a:solidFill>
                  <a:schemeClr val="tx1">
                    <a:lumMod val="75000"/>
                  </a:schemeClr>
                </a:solidFill>
              </a:rPr>
              <a:t>المدملكات</a:t>
            </a:r>
            <a:r>
              <a:rPr lang="ar-SA" b="1" dirty="0" smtClean="0">
                <a:solidFill>
                  <a:schemeClr val="tx1">
                    <a:lumMod val="75000"/>
                  </a:schemeClr>
                </a:solidFill>
              </a:rPr>
              <a:t> القاعدية.</a:t>
            </a:r>
            <a:endParaRPr lang="en-US" b="1" dirty="0" smtClean="0">
              <a:solidFill>
                <a:schemeClr val="tx1">
                  <a:lumMod val="75000"/>
                </a:schemeClr>
              </a:solidFill>
            </a:endParaRPr>
          </a:p>
          <a:p>
            <a:pPr algn="ctr"/>
            <a:endParaRPr lang="ar-SA" b="1" dirty="0">
              <a:solidFill>
                <a:schemeClr val="tx1">
                  <a:lumMod val="75000"/>
                </a:schemeClr>
              </a:solidFill>
            </a:endParaRPr>
          </a:p>
        </p:txBody>
      </p:sp>
    </p:spTree>
  </p:cSld>
  <p:clrMapOvr>
    <a:masterClrMapping/>
  </p:clrMapOvr>
  <p:transition>
    <p:push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571636"/>
          </a:xfrm>
        </p:spPr>
        <p:txBody>
          <a:bodyPr>
            <a:normAutofit/>
          </a:bodyPr>
          <a:lstStyle/>
          <a:p>
            <a:pPr marL="0" marR="0" algn="ctr" rtl="1">
              <a:spcBef>
                <a:spcPts val="0"/>
              </a:spcBef>
              <a:spcAft>
                <a:spcPts val="0"/>
              </a:spcAft>
            </a:pPr>
            <a:r>
              <a:rPr lang="ar-SA" sz="4000" dirty="0" smtClean="0">
                <a:solidFill>
                  <a:schemeClr val="tx1">
                    <a:lumMod val="50000"/>
                  </a:schemeClr>
                </a:solidFill>
                <a:latin typeface="Times New Roman"/>
                <a:ea typeface="Times New Roman"/>
                <a:cs typeface="Simplified Arabic"/>
              </a:rPr>
              <a:t>ثالثاً: الأدلة التركيبية </a:t>
            </a:r>
            <a:r>
              <a:rPr lang="en-US" sz="4000" dirty="0" smtClean="0">
                <a:latin typeface="Times New Roman"/>
                <a:ea typeface="Times New Roman"/>
              </a:rPr>
              <a:t/>
            </a:r>
            <a:br>
              <a:rPr lang="en-US" sz="4000" dirty="0" smtClean="0">
                <a:latin typeface="Times New Roman"/>
                <a:ea typeface="Times New Roman"/>
              </a:rPr>
            </a:br>
            <a:endParaRPr lang="ar-SA" sz="4000" dirty="0"/>
          </a:p>
        </p:txBody>
      </p:sp>
      <p:sp>
        <p:nvSpPr>
          <p:cNvPr id="3" name="عنوان فرعي 2"/>
          <p:cNvSpPr>
            <a:spLocks noGrp="1"/>
          </p:cNvSpPr>
          <p:nvPr>
            <p:ph type="subTitle" idx="1"/>
          </p:nvPr>
        </p:nvSpPr>
        <p:spPr>
          <a:xfrm>
            <a:off x="533400" y="1714488"/>
            <a:ext cx="7854696" cy="4643470"/>
          </a:xfrm>
        </p:spPr>
        <p:txBody>
          <a:bodyPr/>
          <a:lstStyle/>
          <a:p>
            <a:r>
              <a:rPr lang="ar-SA" dirty="0" smtClean="0">
                <a:solidFill>
                  <a:schemeClr val="tx1">
                    <a:lumMod val="75000"/>
                  </a:schemeClr>
                </a:solidFill>
              </a:rPr>
              <a:t>عند تحديد السطوح التركيبية يجب أن تلاحظ الحدود الطبقية ويعين مقياس الميل للطبقات إلى الأعلى والأسفل فإذا كان الميل مختلف فهذا دليل على وجود عدم توافق زاوي ، أما إذا كان السطح أو الحد الفاصل للطبقات متموجاً ويقطع عدة مستويات من الطبقات المتقاطعة للتكوين الموجود إلى الأسفل منه فهذا دليل على وجود عدم توافق متوازي.</a:t>
            </a:r>
            <a:endParaRPr lang="en-US" dirty="0" smtClean="0">
              <a:solidFill>
                <a:schemeClr val="tx1">
                  <a:lumMod val="75000"/>
                </a:schemeClr>
              </a:solidFill>
            </a:endParaRPr>
          </a:p>
          <a:p>
            <a:r>
              <a:rPr lang="ar-SA" dirty="0" smtClean="0">
                <a:solidFill>
                  <a:schemeClr val="tx1">
                    <a:lumMod val="75000"/>
                  </a:schemeClr>
                </a:solidFill>
              </a:rPr>
              <a:t>وفي حالة وجود عدد من </a:t>
            </a:r>
            <a:r>
              <a:rPr lang="ar-SA" dirty="0" err="1" smtClean="0">
                <a:solidFill>
                  <a:schemeClr val="tx1">
                    <a:lumMod val="75000"/>
                  </a:schemeClr>
                </a:solidFill>
              </a:rPr>
              <a:t>الصدوع</a:t>
            </a:r>
            <a:r>
              <a:rPr lang="ar-SA" dirty="0" smtClean="0">
                <a:solidFill>
                  <a:schemeClr val="tx1">
                    <a:lumMod val="75000"/>
                  </a:schemeClr>
                </a:solidFill>
              </a:rPr>
              <a:t> أو الفوالق إلى الأعلى والأسفل من السطح الفاصل بين الطبقات فان ذلك تمثل عدم توافق متوازي حدث نتيجة التعرية.</a:t>
            </a:r>
            <a:endParaRPr lang="en-US" dirty="0" smtClean="0">
              <a:solidFill>
                <a:schemeClr val="tx1">
                  <a:lumMod val="75000"/>
                </a:schemeClr>
              </a:solidFill>
            </a:endParaRPr>
          </a:p>
          <a:p>
            <a:endParaRPr lang="ar-SA" dirty="0">
              <a:solidFill>
                <a:schemeClr val="tx1">
                  <a:lumMod val="75000"/>
                </a:schemeClr>
              </a:solidFill>
            </a:endParaRPr>
          </a:p>
        </p:txBody>
      </p:sp>
    </p:spTree>
  </p:cSld>
  <p:clrMapOvr>
    <a:masterClrMapping/>
  </p:clrMapOvr>
  <p:transition>
    <p:push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371600"/>
            <a:ext cx="7851648" cy="914392"/>
          </a:xfrm>
        </p:spPr>
        <p:txBody>
          <a:bodyPr>
            <a:normAutofit fontScale="90000"/>
          </a:bodyPr>
          <a:lstStyle/>
          <a:p>
            <a:r>
              <a:rPr lang="en-US" dirty="0" smtClean="0"/>
              <a:t>   </a:t>
            </a:r>
            <a:br>
              <a:rPr lang="en-US" dirty="0" smtClean="0"/>
            </a:br>
            <a:r>
              <a:rPr lang="en-US" dirty="0" smtClean="0"/>
              <a:t/>
            </a:r>
            <a:br>
              <a:rPr lang="en-US" dirty="0" smtClean="0"/>
            </a:br>
            <a:r>
              <a:rPr lang="en-US" dirty="0" smtClean="0"/>
              <a:t/>
            </a:r>
            <a:br>
              <a:rPr lang="en-US" dirty="0" smtClean="0"/>
            </a:br>
            <a:r>
              <a:rPr lang="en-US" sz="4400" dirty="0" err="1" smtClean="0"/>
              <a:t>stratigraphic</a:t>
            </a:r>
            <a:r>
              <a:rPr lang="en-US" sz="4400" dirty="0" smtClean="0"/>
              <a:t> </a:t>
            </a:r>
            <a:r>
              <a:rPr lang="en-US" sz="4400" dirty="0" err="1" smtClean="0"/>
              <a:t>coloumn</a:t>
            </a:r>
            <a:r>
              <a:rPr lang="en-US" sz="4400" dirty="0" smtClean="0"/>
              <a:t>  </a:t>
            </a:r>
            <a:r>
              <a:rPr lang="ar-IQ" sz="4400" dirty="0" smtClean="0"/>
              <a:t>العمود أو السجل الطباقي</a:t>
            </a:r>
            <a:endParaRPr lang="ar-SA" sz="4400" dirty="0"/>
          </a:p>
        </p:txBody>
      </p:sp>
      <p:sp>
        <p:nvSpPr>
          <p:cNvPr id="3" name="عنوان فرعي 2"/>
          <p:cNvSpPr>
            <a:spLocks noGrp="1"/>
          </p:cNvSpPr>
          <p:nvPr>
            <p:ph type="subTitle" idx="1"/>
          </p:nvPr>
        </p:nvSpPr>
        <p:spPr>
          <a:xfrm>
            <a:off x="533400" y="2786058"/>
            <a:ext cx="7854696" cy="3714776"/>
          </a:xfrm>
        </p:spPr>
        <p:txBody>
          <a:bodyPr>
            <a:normAutofit/>
          </a:bodyPr>
          <a:lstStyle/>
          <a:p>
            <a:r>
              <a:rPr lang="ar-IQ" dirty="0" smtClean="0"/>
              <a:t>هو عبارة عن عمود يمثل عمليات ترسيب لفترات جيولوجية طويلة </a:t>
            </a:r>
            <a:r>
              <a:rPr lang="ar-IQ" dirty="0" err="1" smtClean="0"/>
              <a:t>والاحياء</a:t>
            </a:r>
            <a:r>
              <a:rPr lang="ar-IQ" dirty="0" smtClean="0"/>
              <a:t> التي عاشت في تلك الفترة </a:t>
            </a:r>
          </a:p>
          <a:p>
            <a:endParaRPr lang="ar-IQ" dirty="0" smtClean="0"/>
          </a:p>
          <a:p>
            <a:r>
              <a:rPr lang="ar-IQ" sz="4000" b="1" dirty="0" smtClean="0"/>
              <a:t>تنظيم العمود الطباقي</a:t>
            </a:r>
          </a:p>
          <a:p>
            <a:r>
              <a:rPr lang="ar-IQ" sz="2800" b="1" dirty="0" smtClean="0"/>
              <a:t> هي عملية تنظيم حسب التعاقب الزمني للصخور واصل </a:t>
            </a:r>
            <a:r>
              <a:rPr lang="ar-IQ" sz="2800" b="1" dirty="0" err="1" smtClean="0"/>
              <a:t>الاحافير</a:t>
            </a:r>
            <a:r>
              <a:rPr lang="ar-IQ" sz="2800" b="1" dirty="0" smtClean="0"/>
              <a:t> وكانت السمة البارزة في هذه الدراسات البحث عن المعادن والفحم الحجري</a:t>
            </a:r>
            <a:endParaRPr lang="ar-SA" sz="2800" b="1" dirty="0"/>
          </a:p>
        </p:txBody>
      </p:sp>
    </p:spTree>
  </p:cSld>
  <p:clrMapOvr>
    <a:masterClrMapping/>
  </p:clrMapOvr>
  <p:transition>
    <p:push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85728"/>
            <a:ext cx="7851648" cy="1000132"/>
          </a:xfrm>
        </p:spPr>
        <p:txBody>
          <a:bodyPr>
            <a:normAutofit fontScale="90000"/>
          </a:bodyPr>
          <a:lstStyle/>
          <a:p>
            <a:pPr marL="0" marR="0" algn="ctr" rtl="1">
              <a:spcBef>
                <a:spcPts val="0"/>
              </a:spcBef>
              <a:spcAft>
                <a:spcPts val="0"/>
              </a:spcAft>
            </a:pPr>
            <a:r>
              <a:rPr lang="ar-SA" sz="4000" dirty="0" smtClean="0">
                <a:solidFill>
                  <a:schemeClr val="tx1">
                    <a:lumMod val="50000"/>
                  </a:schemeClr>
                </a:solidFill>
                <a:latin typeface="Times New Roman"/>
                <a:ea typeface="Times New Roman"/>
                <a:cs typeface="Simplified Arabic"/>
              </a:rPr>
              <a:t>رابعاً : أدلة الخرائط الطبقية </a:t>
            </a:r>
            <a:r>
              <a:rPr lang="en-US" sz="4000" dirty="0" smtClean="0">
                <a:solidFill>
                  <a:schemeClr val="tx1">
                    <a:lumMod val="50000"/>
                  </a:schemeClr>
                </a:solidFill>
                <a:latin typeface="Times New Roman"/>
                <a:ea typeface="Times New Roman"/>
              </a:rPr>
              <a:t/>
            </a:r>
            <a:br>
              <a:rPr lang="en-US" sz="4000" dirty="0" smtClean="0">
                <a:solidFill>
                  <a:schemeClr val="tx1">
                    <a:lumMod val="50000"/>
                  </a:schemeClr>
                </a:solidFill>
                <a:latin typeface="Times New Roman"/>
                <a:ea typeface="Times New Roman"/>
              </a:rPr>
            </a:br>
            <a:endParaRPr lang="ar-SA" sz="4000" dirty="0">
              <a:solidFill>
                <a:schemeClr val="tx1">
                  <a:lumMod val="50000"/>
                </a:schemeClr>
              </a:solidFill>
            </a:endParaRPr>
          </a:p>
        </p:txBody>
      </p:sp>
      <p:sp>
        <p:nvSpPr>
          <p:cNvPr id="3" name="عنوان فرعي 2"/>
          <p:cNvSpPr>
            <a:spLocks noGrp="1"/>
          </p:cNvSpPr>
          <p:nvPr>
            <p:ph type="subTitle" idx="1"/>
          </p:nvPr>
        </p:nvSpPr>
        <p:spPr>
          <a:xfrm>
            <a:off x="533400" y="1142984"/>
            <a:ext cx="7854696" cy="4500594"/>
          </a:xfrm>
        </p:spPr>
        <p:txBody>
          <a:bodyPr/>
          <a:lstStyle/>
          <a:p>
            <a:pPr marR="0" algn="justLow">
              <a:spcBef>
                <a:spcPts val="0"/>
              </a:spcBef>
            </a:pPr>
            <a:r>
              <a:rPr lang="ar-SA" sz="2800" dirty="0" smtClean="0">
                <a:solidFill>
                  <a:schemeClr val="tx1">
                    <a:lumMod val="75000"/>
                  </a:schemeClr>
                </a:solidFill>
                <a:latin typeface="Times New Roman"/>
                <a:ea typeface="Times New Roman"/>
                <a:cs typeface="Simplified Arabic"/>
              </a:rPr>
              <a:t>إن الدراسة الحقلية وعمل الخرائط الطبقية يساعد كثيراً في التعرف على عدم ظواهر تركيبية ومن أهمها عدم التوافق. وقد نلاحظ في الحقل عدة أدلة منفردة لذلك فان الجيولوجي لا يكون متأكداً من وجود أو عدم وجود عدم التوافق إلا انه إذا رسمت خارطة للطبقات وبأنواع مختلفة وعند تجميع المعلومات في الخارطة فسوف يظهر عدم التوافق بشكل واضح.</a:t>
            </a:r>
            <a:endParaRPr lang="en-US" sz="2400" dirty="0" smtClean="0">
              <a:solidFill>
                <a:schemeClr val="tx1">
                  <a:lumMod val="75000"/>
                </a:schemeClr>
              </a:solidFill>
              <a:latin typeface="Times New Roman"/>
              <a:ea typeface="Times New Roman"/>
            </a:endParaRPr>
          </a:p>
          <a:p>
            <a:endParaRPr lang="ar-SA" dirty="0">
              <a:solidFill>
                <a:schemeClr val="tx1">
                  <a:lumMod val="75000"/>
                </a:schemeClr>
              </a:solidFill>
            </a:endParaRPr>
          </a:p>
        </p:txBody>
      </p:sp>
    </p:spTree>
  </p:cSld>
  <p:clrMapOvr>
    <a:masterClrMapping/>
  </p:clrMapOvr>
  <p:transition>
    <p:push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t>نهاية المحاضرة الرابعة 24-3</a:t>
            </a:r>
            <a:endParaRPr lang="ar-SA" sz="9600" b="1" dirty="0"/>
          </a:p>
        </p:txBody>
      </p:sp>
    </p:spTree>
  </p:cSld>
  <p:clrMapOvr>
    <a:masterClrMapping/>
  </p:clrMapOvr>
  <p:transition>
    <p:push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زاوية مطوية 2"/>
          <p:cNvSpPr/>
          <p:nvPr/>
        </p:nvSpPr>
        <p:spPr>
          <a:xfrm>
            <a:off x="357158" y="1071546"/>
            <a:ext cx="8358246" cy="542928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dirty="0" smtClean="0"/>
              <a:t>موعد الاختبار الأول</a:t>
            </a:r>
          </a:p>
          <a:p>
            <a:pPr algn="ctr"/>
            <a:r>
              <a:rPr lang="ar-SA" sz="9600" dirty="0" smtClean="0"/>
              <a:t>31-3</a:t>
            </a:r>
            <a:endParaRPr lang="ar-SA" sz="9600" dirty="0"/>
          </a:p>
        </p:txBody>
      </p:sp>
    </p:spTree>
  </p:cSld>
  <p:clrMapOvr>
    <a:masterClrMapping/>
  </p:clrMapOvr>
  <p:transition>
    <p:push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alpha val="79000"/>
          </a:schemeClr>
        </a:solidFill>
        <a:effectLst/>
      </p:bgPr>
    </p:bg>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t> المحاضرة الخامسة </a:t>
            </a:r>
            <a:endParaRPr lang="ar-SA" sz="9600" b="1" dirty="0"/>
          </a:p>
        </p:txBody>
      </p:sp>
    </p:spTree>
  </p:cSld>
  <p:clrMapOvr>
    <a:masterClrMapping/>
  </p:clrMapOvr>
  <p:transition>
    <p:push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85884"/>
          </a:xfrm>
        </p:spPr>
        <p:txBody>
          <a:bodyPr>
            <a:normAutofit fontScale="90000"/>
          </a:bodyPr>
          <a:lstStyle/>
          <a:p>
            <a:pPr marL="0" marR="0" algn="ctr" rtl="1">
              <a:spcBef>
                <a:spcPts val="0"/>
              </a:spcBef>
              <a:spcAft>
                <a:spcPts val="0"/>
              </a:spcAft>
            </a:pPr>
            <a:r>
              <a:rPr lang="ar-SA" sz="3600" dirty="0" smtClean="0">
                <a:solidFill>
                  <a:schemeClr val="tx2">
                    <a:lumMod val="10000"/>
                  </a:schemeClr>
                </a:solidFill>
                <a:latin typeface="Times New Roman"/>
                <a:ea typeface="Times New Roman"/>
                <a:cs typeface="Simplified Arabic"/>
              </a:rPr>
              <a:t>تقدم وتراجع البحر (</a:t>
            </a:r>
            <a:r>
              <a:rPr lang="en-US" sz="3600" dirty="0" smtClean="0">
                <a:solidFill>
                  <a:schemeClr val="tx2">
                    <a:lumMod val="10000"/>
                  </a:schemeClr>
                </a:solidFill>
                <a:latin typeface="Times New Roman"/>
                <a:ea typeface="Times New Roman"/>
                <a:cs typeface="Simplified Arabic"/>
              </a:rPr>
              <a:t>Transgression &amp; Regression</a:t>
            </a:r>
            <a:r>
              <a:rPr lang="ar-SA" sz="3600" dirty="0" smtClean="0">
                <a:solidFill>
                  <a:schemeClr val="tx2">
                    <a:lumMod val="10000"/>
                  </a:schemeClr>
                </a:solidFill>
                <a:latin typeface="Times New Roman"/>
                <a:ea typeface="Times New Roman"/>
                <a:cs typeface="Simplified Arabic"/>
              </a:rPr>
              <a:t>)</a:t>
            </a:r>
            <a:r>
              <a:rPr lang="en-US" sz="3600" dirty="0" smtClean="0">
                <a:solidFill>
                  <a:schemeClr val="tx2">
                    <a:lumMod val="10000"/>
                  </a:schemeClr>
                </a:solidFill>
                <a:latin typeface="Times New Roman"/>
                <a:ea typeface="Times New Roman"/>
              </a:rPr>
              <a:t/>
            </a:r>
            <a:br>
              <a:rPr lang="en-US" sz="3600" dirty="0" smtClean="0">
                <a:solidFill>
                  <a:schemeClr val="tx2">
                    <a:lumMod val="10000"/>
                  </a:schemeClr>
                </a:solidFill>
                <a:latin typeface="Times New Roman"/>
                <a:ea typeface="Times New Roman"/>
              </a:rPr>
            </a:br>
            <a:endParaRPr lang="ar-SA" sz="3600" dirty="0">
              <a:solidFill>
                <a:schemeClr val="tx2">
                  <a:lumMod val="10000"/>
                </a:schemeClr>
              </a:solidFill>
            </a:endParaRPr>
          </a:p>
        </p:txBody>
      </p:sp>
      <p:sp>
        <p:nvSpPr>
          <p:cNvPr id="3" name="عنوان فرعي 2"/>
          <p:cNvSpPr>
            <a:spLocks noGrp="1"/>
          </p:cNvSpPr>
          <p:nvPr>
            <p:ph type="subTitle" idx="1"/>
          </p:nvPr>
        </p:nvSpPr>
        <p:spPr>
          <a:xfrm>
            <a:off x="533400" y="1214422"/>
            <a:ext cx="7854696" cy="5429288"/>
          </a:xfrm>
        </p:spPr>
        <p:txBody>
          <a:bodyPr/>
          <a:lstStyle/>
          <a:p>
            <a:pPr marR="0" algn="justLow">
              <a:spcBef>
                <a:spcPts val="0"/>
              </a:spcBef>
            </a:pPr>
            <a:r>
              <a:rPr lang="ar-SA" sz="2800" b="1" dirty="0" smtClean="0">
                <a:solidFill>
                  <a:srgbClr val="FFFF00"/>
                </a:solidFill>
                <a:latin typeface="Times New Roman"/>
                <a:ea typeface="Times New Roman"/>
                <a:cs typeface="Simplified Arabic"/>
              </a:rPr>
              <a:t>إن عدم </a:t>
            </a:r>
            <a:r>
              <a:rPr lang="ar-SA" sz="2800" b="1" dirty="0" err="1" smtClean="0">
                <a:solidFill>
                  <a:srgbClr val="FFFF00"/>
                </a:solidFill>
                <a:latin typeface="Times New Roman"/>
                <a:ea typeface="Times New Roman"/>
                <a:cs typeface="Simplified Arabic"/>
              </a:rPr>
              <a:t>استقراية</a:t>
            </a:r>
            <a:r>
              <a:rPr lang="ar-SA" sz="2800" b="1" dirty="0" smtClean="0">
                <a:solidFill>
                  <a:srgbClr val="FFFF00"/>
                </a:solidFill>
                <a:latin typeface="Times New Roman"/>
                <a:ea typeface="Times New Roman"/>
                <a:cs typeface="Simplified Arabic"/>
              </a:rPr>
              <a:t> ظروف الترسيب تأتي من اختلافات تحصل في مستوي سطح البحر أو اختلاف مستوي القاعدة (</a:t>
            </a:r>
            <a:r>
              <a:rPr lang="en-US" sz="2800" b="1" dirty="0" smtClean="0">
                <a:solidFill>
                  <a:srgbClr val="FFFF00"/>
                </a:solidFill>
                <a:latin typeface="Times New Roman"/>
                <a:ea typeface="Times New Roman"/>
                <a:cs typeface="Simplified Arabic"/>
              </a:rPr>
              <a:t>Base Level</a:t>
            </a:r>
            <a:r>
              <a:rPr lang="ar-SA" sz="2800" b="1" dirty="0" smtClean="0">
                <a:solidFill>
                  <a:srgbClr val="FFFF00"/>
                </a:solidFill>
                <a:latin typeface="Times New Roman"/>
                <a:ea typeface="Times New Roman"/>
                <a:cs typeface="Simplified Arabic"/>
              </a:rPr>
              <a:t>) مما يؤدي إلى حصول اختلافات في بيئات الترسيب وفي الرواسب الموجودة.</a:t>
            </a:r>
            <a:endParaRPr lang="en-US" sz="2400" b="1" dirty="0" smtClean="0">
              <a:solidFill>
                <a:srgbClr val="FFFF00"/>
              </a:solidFill>
              <a:latin typeface="Times New Roman"/>
              <a:ea typeface="Times New Roman"/>
            </a:endParaRPr>
          </a:p>
          <a:p>
            <a:pPr marR="0" algn="justLow">
              <a:spcBef>
                <a:spcPts val="0"/>
              </a:spcBef>
            </a:pPr>
            <a:r>
              <a:rPr lang="ar-SA" sz="2800" b="1" dirty="0" smtClean="0">
                <a:solidFill>
                  <a:srgbClr val="FFFF00"/>
                </a:solidFill>
                <a:latin typeface="Times New Roman"/>
                <a:ea typeface="Times New Roman"/>
                <a:cs typeface="Simplified Arabic"/>
              </a:rPr>
              <a:t>إن العلاقة بين الأحواض البحرية والمناطق القارية المجاورة لها تعكس الاختلاف بين الترسيب والتعرية، فالأحواض البحرية تمثل مناطق الترسيب والمناطق القارية المجاورة لها تعكس مناطق التعرية..... وأي تغير في الرواسب سببه الاختلاف في مناطق الترسيب داخل وخارج الحوض البحري سببه عوامل تقدم البحر وتراجعه خلال فترات زمنية معينة ، وبالإمكان رسم حدود الأحواض البحرية السابقة استناداً إلى طبيعة الرواسب.</a:t>
            </a:r>
            <a:endParaRPr lang="en-US" sz="2400" b="1" dirty="0" smtClean="0">
              <a:solidFill>
                <a:srgbClr val="FFFF00"/>
              </a:solidFill>
              <a:latin typeface="Times New Roman"/>
              <a:ea typeface="Times New Roman"/>
            </a:endParaRPr>
          </a:p>
          <a:p>
            <a:endParaRPr lang="ar-SA" b="1"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709613"/>
            <a:ext cx="9144000" cy="543877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428760"/>
          </a:xfrm>
        </p:spPr>
        <p:txBody>
          <a:bodyPr>
            <a:normAutofit/>
          </a:bodyPr>
          <a:lstStyle/>
          <a:p>
            <a:pPr marL="0" marR="0" algn="ctr" rtl="1">
              <a:spcBef>
                <a:spcPts val="0"/>
              </a:spcBef>
              <a:spcAft>
                <a:spcPts val="0"/>
              </a:spcAft>
            </a:pPr>
            <a:r>
              <a:rPr lang="ar-SA" sz="4000" dirty="0" smtClean="0">
                <a:solidFill>
                  <a:srgbClr val="C00000"/>
                </a:solidFill>
                <a:latin typeface="Times New Roman"/>
                <a:ea typeface="Times New Roman"/>
                <a:cs typeface="Simplified Arabic"/>
              </a:rPr>
              <a:t>1- تقدم البحر (</a:t>
            </a:r>
            <a:r>
              <a:rPr lang="en-US" sz="4000" dirty="0" smtClean="0">
                <a:solidFill>
                  <a:srgbClr val="C00000"/>
                </a:solidFill>
                <a:latin typeface="Times New Roman"/>
                <a:ea typeface="Times New Roman"/>
                <a:cs typeface="Simplified Arabic"/>
              </a:rPr>
              <a:t>Transgression</a:t>
            </a:r>
            <a:r>
              <a:rPr lang="ar-SA" sz="4000" dirty="0" smtClean="0">
                <a:solidFill>
                  <a:srgbClr val="C00000"/>
                </a:solidFill>
                <a:latin typeface="Times New Roman"/>
                <a:ea typeface="Times New Roman"/>
                <a:cs typeface="Simplified Arabic"/>
              </a:rPr>
              <a:t>)</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endParaRPr lang="ar-SA" sz="4000" dirty="0">
              <a:solidFill>
                <a:srgbClr val="C00000"/>
              </a:solidFill>
            </a:endParaRPr>
          </a:p>
        </p:txBody>
      </p:sp>
      <p:sp>
        <p:nvSpPr>
          <p:cNvPr id="3" name="عنوان فرعي 2"/>
          <p:cNvSpPr>
            <a:spLocks noGrp="1"/>
          </p:cNvSpPr>
          <p:nvPr>
            <p:ph type="subTitle" idx="1"/>
          </p:nvPr>
        </p:nvSpPr>
        <p:spPr>
          <a:xfrm>
            <a:off x="285720" y="1714488"/>
            <a:ext cx="8572560" cy="4929222"/>
          </a:xfrm>
        </p:spPr>
        <p:txBody>
          <a:bodyPr>
            <a:noAutofit/>
          </a:bodyPr>
          <a:lstStyle/>
          <a:p>
            <a:r>
              <a:rPr lang="ar-SA" sz="1400" b="1" dirty="0" smtClean="0"/>
              <a:t>عند ارتفاع مستوى سطح البحر تكون العلاقة بين المجاميع الصخرية المتداخلة هي علاقة اعتلاء (</a:t>
            </a:r>
            <a:r>
              <a:rPr lang="en-US" sz="1400" b="1" dirty="0" smtClean="0"/>
              <a:t>Overlap</a:t>
            </a:r>
            <a:r>
              <a:rPr lang="ar-SA" sz="1400" b="1" dirty="0" smtClean="0"/>
              <a:t>) حيث تحدث فيها إزاحة باتجاه اليابسة كما في الشكل :</a:t>
            </a:r>
            <a:endParaRPr lang="en-US" sz="1400" b="1" dirty="0" smtClean="0"/>
          </a:p>
          <a:p>
            <a:r>
              <a:rPr lang="ar-SA" sz="1400" b="1" dirty="0" smtClean="0"/>
              <a:t> </a:t>
            </a:r>
            <a:endParaRPr lang="en-US" sz="1400" b="1" dirty="0" smtClean="0"/>
          </a:p>
          <a:p>
            <a:r>
              <a:rPr lang="ar-SA" sz="1400" b="1" dirty="0" smtClean="0"/>
              <a:t>وتعتلي المجاميع الصخرية الأحدث التي تترسب بعيداً عن الساحل تلك التي تترسب قربة حيث يلاحظ اعتلاء المجاميع الصخرية الناعمة فوق الخشنة (</a:t>
            </a:r>
            <a:r>
              <a:rPr lang="en-US" sz="1400" b="1" dirty="0" smtClean="0"/>
              <a:t>Finning Upward</a:t>
            </a:r>
            <a:r>
              <a:rPr lang="ar-SA" sz="1400" b="1" dirty="0" smtClean="0"/>
              <a:t>) . أما بالنسبة لحدود الترسيب فإنها تزاح باتجاه الساحل لذا فان كل مجموعة تترسب سوف لا تتأثر بالتعرية حيث يغطى بالمجاميع الأحدث وتنتهي حدود تلك المجاميع التي تترسب أثناء تقدم البحر على شكل وتدي (</a:t>
            </a:r>
            <a:r>
              <a:rPr lang="en-US" sz="1400" b="1" dirty="0" smtClean="0"/>
              <a:t>Pinch-Out</a:t>
            </a:r>
            <a:r>
              <a:rPr lang="ar-SA" sz="1400" b="1" dirty="0" smtClean="0"/>
              <a:t>).</a:t>
            </a:r>
            <a:endParaRPr lang="en-US" sz="1400" b="1" dirty="0" smtClean="0"/>
          </a:p>
          <a:p>
            <a:r>
              <a:rPr lang="ar-SA" sz="1400" b="1" dirty="0" smtClean="0"/>
              <a:t>يؤثر معدل الترسيب تأثيراً كبيراً على طبيعة العلاقة بين المجاميع الصخرية المتداخلة المرسبة أثناء تقدم البحر حيث يظهر هذا التأثير على الأشكال التالية :</a:t>
            </a:r>
            <a:endParaRPr lang="en-US" sz="1400" b="1" dirty="0" smtClean="0"/>
          </a:p>
          <a:p>
            <a:pPr lvl="1"/>
            <a:r>
              <a:rPr lang="ar-SA" sz="1400" b="1" dirty="0" smtClean="0"/>
              <a:t>الحالة الأولى : (معدل ترسيب سريع) عندما يكون معدل الترسيب سريع فان الحدود بين المجاميع الصخرية المتدخلة تميل باتجاه اليابسة كما في الشكل :</a:t>
            </a:r>
            <a:endParaRPr lang="en-US" sz="1400" b="1" dirty="0" smtClean="0"/>
          </a:p>
          <a:p>
            <a:r>
              <a:rPr lang="ar-SA" sz="1400" b="1" dirty="0" smtClean="0"/>
              <a:t> </a:t>
            </a:r>
            <a:endParaRPr lang="en-US" sz="1400" b="1" dirty="0" smtClean="0"/>
          </a:p>
          <a:p>
            <a:r>
              <a:rPr lang="ar-SA" sz="1400" b="1" dirty="0" smtClean="0"/>
              <a:t>وقد يكون معدل الترسيب كبيراً لدرجة تقدم خط الساحل مما يعيق اتساع حوض الترسيب رغم الارتفاع المستمر لمستوى سطح البحر.</a:t>
            </a:r>
            <a:endParaRPr lang="en-US" sz="1400" b="1" dirty="0" smtClean="0"/>
          </a:p>
          <a:p>
            <a:r>
              <a:rPr lang="ar-SA" sz="1400" b="1" dirty="0" smtClean="0"/>
              <a:t> </a:t>
            </a:r>
            <a:endParaRPr lang="en-US" sz="1400" b="1" dirty="0" smtClean="0"/>
          </a:p>
          <a:p>
            <a:pPr lvl="1"/>
            <a:r>
              <a:rPr lang="ar-SA" sz="1400" b="1" dirty="0" smtClean="0"/>
              <a:t>الحالة الثانية : (معدل ترسيب معتدل) عند تجمع الترسبات بمعدل قد يجعل خط الساحل ثابتاً فان الحدود ما بين المجاميع الصخرية المتداخلة تكون عمودية تقريباً كما في الشكل :</a:t>
            </a:r>
            <a:endParaRPr lang="en-US" sz="1400" b="1" dirty="0" smtClean="0"/>
          </a:p>
          <a:p>
            <a:r>
              <a:rPr lang="en-US" sz="1400" b="1" dirty="0" smtClean="0"/>
              <a:t> </a:t>
            </a:r>
          </a:p>
          <a:p>
            <a:pPr lvl="1"/>
            <a:r>
              <a:rPr lang="ar-SA" sz="1400" b="1" dirty="0" smtClean="0"/>
              <a:t>الحالة الثالثة : (مع</a:t>
            </a:r>
            <a:r>
              <a:rPr lang="ar-IQ" sz="1400" b="1" dirty="0" smtClean="0"/>
              <a:t>د</a:t>
            </a:r>
            <a:r>
              <a:rPr lang="ar-SA" sz="1400" b="1" dirty="0" smtClean="0"/>
              <a:t>ل ترسيب بطئ) عندما يكون معدل الترسيب بطيئاً فان الحدود ما بين المجاميع الصخرية المتداخلة يكون ميلها باتجاه البحر وتكون إزاحتها باتجاه الساحل كما في الشكل :</a:t>
            </a:r>
            <a:endParaRPr lang="en-US" sz="1400" b="1" dirty="0" smtClean="0"/>
          </a:p>
          <a:p>
            <a:endParaRPr lang="ar-SA" sz="1400" b="1" dirty="0"/>
          </a:p>
        </p:txBody>
      </p:sp>
    </p:spTree>
  </p:cSld>
  <p:clrMapOvr>
    <a:masterClrMapping/>
  </p:clrMapOvr>
  <p:transition>
    <p:push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428760"/>
          </a:xfrm>
        </p:spPr>
        <p:txBody>
          <a:bodyPr>
            <a:normAutofit/>
          </a:bodyPr>
          <a:lstStyle/>
          <a:p>
            <a:pPr marL="0" marR="0" rtl="1">
              <a:spcBef>
                <a:spcPts val="0"/>
              </a:spcBef>
              <a:spcAft>
                <a:spcPts val="0"/>
              </a:spcAft>
            </a:pPr>
            <a:r>
              <a:rPr lang="ar-SA" sz="4000" dirty="0" smtClean="0">
                <a:solidFill>
                  <a:srgbClr val="C00000"/>
                </a:solidFill>
                <a:latin typeface="Times New Roman"/>
                <a:ea typeface="Times New Roman"/>
                <a:cs typeface="Simplified Arabic"/>
              </a:rPr>
              <a:t>2- تراجع البحر (</a:t>
            </a:r>
            <a:r>
              <a:rPr lang="en-US" sz="4000" dirty="0" smtClean="0">
                <a:solidFill>
                  <a:srgbClr val="C00000"/>
                </a:solidFill>
                <a:latin typeface="Times New Roman"/>
                <a:ea typeface="Times New Roman"/>
                <a:cs typeface="Simplified Arabic"/>
              </a:rPr>
              <a:t>Regression</a:t>
            </a:r>
            <a:r>
              <a:rPr lang="ar-SA" sz="4000" dirty="0" smtClean="0">
                <a:solidFill>
                  <a:srgbClr val="C00000"/>
                </a:solidFill>
                <a:latin typeface="Times New Roman"/>
                <a:ea typeface="Times New Roman"/>
                <a:cs typeface="Simplified Arabic"/>
              </a:rPr>
              <a:t>)</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endParaRPr lang="ar-SA" sz="4000" dirty="0">
              <a:solidFill>
                <a:srgbClr val="C00000"/>
              </a:solidFill>
            </a:endParaRPr>
          </a:p>
        </p:txBody>
      </p:sp>
      <p:sp>
        <p:nvSpPr>
          <p:cNvPr id="3" name="عنوان فرعي 2"/>
          <p:cNvSpPr>
            <a:spLocks noGrp="1"/>
          </p:cNvSpPr>
          <p:nvPr>
            <p:ph type="subTitle" idx="1"/>
          </p:nvPr>
        </p:nvSpPr>
        <p:spPr>
          <a:xfrm>
            <a:off x="533400" y="1285860"/>
            <a:ext cx="7854696" cy="5357850"/>
          </a:xfrm>
        </p:spPr>
        <p:txBody>
          <a:bodyPr/>
          <a:lstStyle/>
          <a:p>
            <a:pPr marR="0" algn="justLow">
              <a:spcBef>
                <a:spcPts val="0"/>
              </a:spcBef>
            </a:pPr>
            <a:r>
              <a:rPr lang="ar-SA" sz="2800" b="1" dirty="0" smtClean="0">
                <a:latin typeface="Times New Roman"/>
                <a:ea typeface="Times New Roman"/>
                <a:cs typeface="Simplified Arabic"/>
              </a:rPr>
              <a:t>عند تراجع البحر تكون العلاقة ما بين المجاميع الصخرية المتداخلة علاقة تنحي (</a:t>
            </a:r>
            <a:r>
              <a:rPr lang="en-US" sz="2800" b="1" dirty="0" smtClean="0">
                <a:latin typeface="Times New Roman"/>
                <a:ea typeface="Times New Roman"/>
                <a:cs typeface="Simplified Arabic"/>
              </a:rPr>
              <a:t>Off lap</a:t>
            </a:r>
            <a:r>
              <a:rPr lang="ar-SA" sz="2800" b="1" dirty="0" smtClean="0">
                <a:latin typeface="Times New Roman"/>
                <a:ea typeface="Times New Roman"/>
                <a:cs typeface="Simplified Arabic"/>
              </a:rPr>
              <a:t>) حيث تحدث فيها إزاحة بعيداً عن اليابسة كما في الشكل :</a:t>
            </a:r>
            <a:endParaRPr lang="en-US" sz="2400" b="1" dirty="0" smtClean="0">
              <a:latin typeface="Times New Roman"/>
              <a:ea typeface="Times New Roman"/>
            </a:endParaRPr>
          </a:p>
          <a:p>
            <a:pPr marR="0" algn="justLow">
              <a:spcBef>
                <a:spcPts val="0"/>
              </a:spcBef>
            </a:pPr>
            <a:r>
              <a:rPr lang="ar-SA" sz="2800" b="1" dirty="0" smtClean="0">
                <a:latin typeface="Times New Roman"/>
                <a:ea typeface="Times New Roman"/>
                <a:cs typeface="Simplified Arabic"/>
              </a:rPr>
              <a:t> </a:t>
            </a:r>
            <a:endParaRPr lang="en-US" sz="2400" b="1" dirty="0" smtClean="0">
              <a:latin typeface="Times New Roman"/>
              <a:ea typeface="Times New Roman"/>
            </a:endParaRPr>
          </a:p>
          <a:p>
            <a:pPr marR="0" algn="justLow">
              <a:spcBef>
                <a:spcPts val="0"/>
              </a:spcBef>
            </a:pPr>
            <a:r>
              <a:rPr lang="ar-SA" sz="2800" b="1" dirty="0" err="1" smtClean="0">
                <a:latin typeface="Times New Roman"/>
                <a:ea typeface="Times New Roman"/>
                <a:cs typeface="Simplified Arabic"/>
              </a:rPr>
              <a:t>وتتعلى</a:t>
            </a:r>
            <a:r>
              <a:rPr lang="ar-SA" sz="2800" b="1" dirty="0" smtClean="0">
                <a:latin typeface="Times New Roman"/>
                <a:ea typeface="Times New Roman"/>
                <a:cs typeface="Simplified Arabic"/>
              </a:rPr>
              <a:t> المجاميع الصخرية التي تترسب قرب الساحل تلك التي تترسب بعيداً عنه ، ولذا كلما ابتعدنا عن خط الساحل تصبح المجاميع الصخرية احدث عمراً ، وتتعرض المجاميع الصخرية المترسبة أثناء تراجع البحر إلى التعرية لذا تنتهي هذه المجاميع جانبياً ويقطعها سطح التعرية (</a:t>
            </a:r>
            <a:r>
              <a:rPr lang="en-US" sz="2800" b="1" dirty="0" smtClean="0">
                <a:latin typeface="Times New Roman"/>
                <a:ea typeface="Times New Roman"/>
                <a:cs typeface="Simplified Arabic"/>
              </a:rPr>
              <a:t>Truncation Surface</a:t>
            </a:r>
            <a:r>
              <a:rPr lang="ar-SA" sz="2800" b="1" dirty="0" smtClean="0">
                <a:latin typeface="Times New Roman"/>
                <a:ea typeface="Times New Roman"/>
                <a:cs typeface="Simplified Arabic"/>
              </a:rPr>
              <a:t>).</a:t>
            </a:r>
            <a:endParaRPr lang="en-US" sz="2400" b="1" dirty="0" smtClean="0">
              <a:latin typeface="Times New Roman"/>
              <a:ea typeface="Times New Roman"/>
            </a:endParaRPr>
          </a:p>
          <a:p>
            <a:endParaRPr lang="ar-SA" b="1" dirty="0">
              <a:solidFill>
                <a:srgbClr val="002060"/>
              </a:solidFill>
            </a:endParaRPr>
          </a:p>
        </p:txBody>
      </p:sp>
    </p:spTree>
  </p:cSld>
  <p:clrMapOvr>
    <a:masterClrMapping/>
  </p:clrMapOvr>
  <p:transition>
    <p:push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85728"/>
            <a:ext cx="7851648" cy="1714512"/>
          </a:xfrm>
        </p:spPr>
        <p:txBody>
          <a:bodyPr>
            <a:normAutofit/>
          </a:bodyPr>
          <a:lstStyle/>
          <a:p>
            <a:pPr marL="0" marR="0" algn="ctr" rtl="1">
              <a:spcBef>
                <a:spcPts val="0"/>
              </a:spcBef>
              <a:spcAft>
                <a:spcPts val="0"/>
              </a:spcAft>
            </a:pPr>
            <a:r>
              <a:rPr lang="ar-IQ" sz="4000" dirty="0" smtClean="0">
                <a:solidFill>
                  <a:srgbClr val="C00000"/>
                </a:solidFill>
                <a:latin typeface="Times New Roman"/>
                <a:ea typeface="Times New Roman"/>
                <a:cs typeface="Simplified Arabic"/>
              </a:rPr>
              <a:t> </a:t>
            </a:r>
            <a:r>
              <a:rPr lang="ar-SA" sz="4000" dirty="0" smtClean="0">
                <a:solidFill>
                  <a:srgbClr val="C00000"/>
                </a:solidFill>
                <a:latin typeface="Times New Roman"/>
                <a:ea typeface="Times New Roman"/>
                <a:cs typeface="Simplified Arabic"/>
              </a:rPr>
              <a:t>دورات الترسيبية (</a:t>
            </a:r>
            <a:r>
              <a:rPr lang="en-US" sz="4000" dirty="0" smtClean="0">
                <a:solidFill>
                  <a:srgbClr val="C00000"/>
                </a:solidFill>
                <a:latin typeface="Times New Roman"/>
                <a:ea typeface="Times New Roman"/>
                <a:cs typeface="Simplified Arabic"/>
              </a:rPr>
              <a:t>Sedimentary Cycles</a:t>
            </a:r>
            <a:r>
              <a:rPr lang="ar-SA" sz="4000" dirty="0" smtClean="0">
                <a:solidFill>
                  <a:srgbClr val="C00000"/>
                </a:solidFill>
                <a:latin typeface="Times New Roman"/>
                <a:ea typeface="Times New Roman"/>
                <a:cs typeface="Simplified Arabic"/>
              </a:rPr>
              <a:t>)</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endParaRPr lang="ar-SA" sz="4000" dirty="0">
              <a:solidFill>
                <a:srgbClr val="C00000"/>
              </a:solidFill>
            </a:endParaRPr>
          </a:p>
        </p:txBody>
      </p:sp>
      <p:sp>
        <p:nvSpPr>
          <p:cNvPr id="3" name="عنوان فرعي 2"/>
          <p:cNvSpPr>
            <a:spLocks noGrp="1"/>
          </p:cNvSpPr>
          <p:nvPr>
            <p:ph type="subTitle" idx="1"/>
          </p:nvPr>
        </p:nvSpPr>
        <p:spPr>
          <a:xfrm>
            <a:off x="533400" y="1785926"/>
            <a:ext cx="7854696" cy="4857784"/>
          </a:xfrm>
        </p:spPr>
        <p:txBody>
          <a:bodyPr>
            <a:normAutofit fontScale="70000" lnSpcReduction="20000"/>
          </a:bodyPr>
          <a:lstStyle/>
          <a:p>
            <a:pPr marR="0" algn="justLow">
              <a:spcBef>
                <a:spcPts val="0"/>
              </a:spcBef>
            </a:pPr>
            <a:r>
              <a:rPr lang="ar-SA" sz="2800" dirty="0" smtClean="0">
                <a:solidFill>
                  <a:srgbClr val="FFC000"/>
                </a:solidFill>
                <a:latin typeface="Times New Roman"/>
                <a:ea typeface="Times New Roman"/>
                <a:cs typeface="Simplified Arabic"/>
              </a:rPr>
              <a:t>يلاحظ في الكثير من التتابعات الطباقية التكرار الكثير في </a:t>
            </a:r>
            <a:r>
              <a:rPr lang="ar-SA" sz="2800" dirty="0" err="1" smtClean="0">
                <a:solidFill>
                  <a:srgbClr val="FFC000"/>
                </a:solidFill>
                <a:latin typeface="Times New Roman"/>
                <a:ea typeface="Times New Roman"/>
                <a:cs typeface="Simplified Arabic"/>
              </a:rPr>
              <a:t>الصخارية</a:t>
            </a:r>
            <a:r>
              <a:rPr lang="ar-SA" sz="2800" dirty="0" smtClean="0">
                <a:solidFill>
                  <a:srgbClr val="FFC000"/>
                </a:solidFill>
                <a:latin typeface="Times New Roman"/>
                <a:ea typeface="Times New Roman"/>
                <a:cs typeface="Simplified Arabic"/>
              </a:rPr>
              <a:t> الذي يعكس تكرار الظروف الترسيبية عبر الزمن الجيولوجي وقد اجتذبت الطبيعة الدورة لكثير من التتابعات الطبقية لصخور القشرة الأرضية في مختلف أنحاء العالم اهتمام الكثير من الجيولوجيين . باعتماد دراسة الدورات الترسيبية في عصر </a:t>
            </a:r>
            <a:r>
              <a:rPr lang="ar-SA" sz="2800" dirty="0" err="1" smtClean="0">
                <a:solidFill>
                  <a:srgbClr val="FFC000"/>
                </a:solidFill>
                <a:latin typeface="Times New Roman"/>
                <a:ea typeface="Times New Roman"/>
                <a:cs typeface="Simplified Arabic"/>
              </a:rPr>
              <a:t>البلايستوسين</a:t>
            </a:r>
            <a:r>
              <a:rPr lang="ar-SA" sz="2800" dirty="0" smtClean="0">
                <a:solidFill>
                  <a:srgbClr val="FFC000"/>
                </a:solidFill>
                <a:latin typeface="Times New Roman"/>
                <a:ea typeface="Times New Roman"/>
                <a:cs typeface="Simplified Arabic"/>
              </a:rPr>
              <a:t> من خلال الطرق التالية تم الوصول إلى استنتاجات منطقة للدورات الرسوبية في العصور الجيولوجية القديمة وخصوصاً الدورات التقليدية لحقب الحياة القديمة ، والطرق الثلاثة هي:</a:t>
            </a:r>
            <a:endParaRPr lang="en-US" sz="2400" dirty="0" smtClean="0">
              <a:solidFill>
                <a:srgbClr val="FFC0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C000"/>
                </a:solidFill>
                <a:latin typeface="Times New Roman"/>
                <a:ea typeface="Times New Roman"/>
                <a:cs typeface="Simplified Arabic"/>
              </a:rPr>
              <a:t>دراسة تاريخ محيطات </a:t>
            </a:r>
            <a:r>
              <a:rPr lang="ar-SA" sz="2800" dirty="0" err="1" smtClean="0">
                <a:solidFill>
                  <a:srgbClr val="FFC000"/>
                </a:solidFill>
                <a:latin typeface="Times New Roman"/>
                <a:ea typeface="Times New Roman"/>
                <a:cs typeface="Simplified Arabic"/>
              </a:rPr>
              <a:t>البلايستوسين</a:t>
            </a:r>
            <a:r>
              <a:rPr lang="ar-SA" sz="2800" dirty="0" smtClean="0">
                <a:solidFill>
                  <a:srgbClr val="FFC000"/>
                </a:solidFill>
                <a:latin typeface="Times New Roman"/>
                <a:ea typeface="Times New Roman"/>
                <a:cs typeface="Simplified Arabic"/>
              </a:rPr>
              <a:t> من خلال سجل النظائر لنظير الأوكسجين (</a:t>
            </a:r>
            <a:r>
              <a:rPr lang="en-US" sz="2800" dirty="0" smtClean="0">
                <a:solidFill>
                  <a:srgbClr val="FFC000"/>
                </a:solidFill>
                <a:latin typeface="Times New Roman"/>
                <a:ea typeface="Times New Roman"/>
                <a:cs typeface="Simplified Arabic"/>
              </a:rPr>
              <a:t>18</a:t>
            </a:r>
            <a:r>
              <a:rPr lang="ar-SA" sz="2800" dirty="0" smtClean="0">
                <a:solidFill>
                  <a:srgbClr val="FFC000"/>
                </a:solidFill>
                <a:latin typeface="Times New Roman"/>
                <a:ea typeface="Times New Roman"/>
                <a:cs typeface="Simplified Arabic"/>
              </a:rPr>
              <a:t>) </a:t>
            </a:r>
            <a:r>
              <a:rPr lang="ar-SA" sz="2800" dirty="0" err="1" smtClean="0">
                <a:solidFill>
                  <a:srgbClr val="FFC000"/>
                </a:solidFill>
                <a:latin typeface="Times New Roman"/>
                <a:ea typeface="Times New Roman"/>
                <a:cs typeface="Simplified Arabic"/>
              </a:rPr>
              <a:t>للفورامنفرا</a:t>
            </a:r>
            <a:r>
              <a:rPr lang="ar-SA" sz="2800" dirty="0" smtClean="0">
                <a:solidFill>
                  <a:srgbClr val="FFC000"/>
                </a:solidFill>
                <a:latin typeface="Times New Roman"/>
                <a:ea typeface="Times New Roman"/>
                <a:cs typeface="Simplified Arabic"/>
              </a:rPr>
              <a:t> الطافية.</a:t>
            </a:r>
            <a:endParaRPr lang="en-US" sz="2400" dirty="0" smtClean="0">
              <a:solidFill>
                <a:srgbClr val="FFC0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C000"/>
                </a:solidFill>
                <a:latin typeface="Times New Roman"/>
                <a:ea typeface="Times New Roman"/>
                <a:cs typeface="Simplified Arabic"/>
              </a:rPr>
              <a:t>دراسة التغيرات في مستوى سطح البحر من خلال ملاحظة الشعاب المرجانية المرتفعة.</a:t>
            </a:r>
            <a:endParaRPr lang="en-US" sz="2400" dirty="0" smtClean="0">
              <a:solidFill>
                <a:srgbClr val="FFC0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C000"/>
                </a:solidFill>
                <a:latin typeface="Times New Roman"/>
                <a:ea typeface="Times New Roman"/>
                <a:cs typeface="Simplified Arabic"/>
              </a:rPr>
              <a:t>دراسة كمية التغيرات في الملوحة ودرجة حرارة المحيطات من خلال دراسة </a:t>
            </a:r>
            <a:r>
              <a:rPr lang="ar-SA" sz="2800" dirty="0" err="1" smtClean="0">
                <a:solidFill>
                  <a:srgbClr val="FFC000"/>
                </a:solidFill>
                <a:latin typeface="Times New Roman"/>
                <a:ea typeface="Times New Roman"/>
                <a:cs typeface="Simplified Arabic"/>
              </a:rPr>
              <a:t>الفورامنفرا</a:t>
            </a:r>
            <a:r>
              <a:rPr lang="ar-SA" sz="2800" dirty="0" smtClean="0">
                <a:solidFill>
                  <a:srgbClr val="FFC000"/>
                </a:solidFill>
                <a:latin typeface="Times New Roman"/>
                <a:ea typeface="Times New Roman"/>
                <a:cs typeface="Simplified Arabic"/>
              </a:rPr>
              <a:t> الطافية لعهد </a:t>
            </a:r>
            <a:r>
              <a:rPr lang="ar-SA" sz="2800" dirty="0" err="1" smtClean="0">
                <a:solidFill>
                  <a:srgbClr val="FFC000"/>
                </a:solidFill>
                <a:latin typeface="Times New Roman"/>
                <a:ea typeface="Times New Roman"/>
                <a:cs typeface="Simplified Arabic"/>
              </a:rPr>
              <a:t>البلايستوسين</a:t>
            </a:r>
            <a:r>
              <a:rPr lang="ar-SA" sz="2800" dirty="0" smtClean="0">
                <a:solidFill>
                  <a:srgbClr val="FFC000"/>
                </a:solidFill>
                <a:latin typeface="Times New Roman"/>
                <a:ea typeface="Times New Roman"/>
                <a:cs typeface="Simplified Arabic"/>
              </a:rPr>
              <a:t>.</a:t>
            </a:r>
            <a:endParaRPr lang="en-US" sz="2400" dirty="0" smtClean="0">
              <a:solidFill>
                <a:srgbClr val="FFC000"/>
              </a:solidFill>
              <a:latin typeface="Times New Roman"/>
              <a:ea typeface="Times New Roman"/>
            </a:endParaRPr>
          </a:p>
          <a:p>
            <a:pPr marR="0" algn="justLow">
              <a:spcBef>
                <a:spcPts val="0"/>
              </a:spcBef>
            </a:pPr>
            <a:r>
              <a:rPr lang="ar-SA" sz="2800" dirty="0" smtClean="0">
                <a:solidFill>
                  <a:srgbClr val="FFC000"/>
                </a:solidFill>
                <a:latin typeface="Times New Roman"/>
                <a:ea typeface="Times New Roman"/>
                <a:cs typeface="Simplified Arabic"/>
              </a:rPr>
              <a:t>وبذلك فان أهم ما يحكم الدورة الترسيبية هي علاقتها بمستوى سطح البحر حيث إن تقدم البحر وتراجعه سوف يعمل على ترسيب مختلف </a:t>
            </a:r>
            <a:r>
              <a:rPr lang="ar-SA" sz="2800" dirty="0" err="1" smtClean="0">
                <a:solidFill>
                  <a:srgbClr val="FFC000"/>
                </a:solidFill>
                <a:latin typeface="Times New Roman"/>
                <a:ea typeface="Times New Roman"/>
                <a:cs typeface="Simplified Arabic"/>
              </a:rPr>
              <a:t>السحنات</a:t>
            </a:r>
            <a:r>
              <a:rPr lang="ar-SA" sz="2800" dirty="0" smtClean="0">
                <a:solidFill>
                  <a:srgbClr val="FFC000"/>
                </a:solidFill>
                <a:latin typeface="Times New Roman"/>
                <a:ea typeface="Times New Roman"/>
                <a:cs typeface="Simplified Arabic"/>
              </a:rPr>
              <a:t> الرسوبية خلال زمن معين . يمكن التعرف في العمود </a:t>
            </a:r>
            <a:r>
              <a:rPr lang="ar-SA" sz="2800" dirty="0" err="1" smtClean="0">
                <a:solidFill>
                  <a:srgbClr val="FFC000"/>
                </a:solidFill>
                <a:latin typeface="Times New Roman"/>
                <a:ea typeface="Times New Roman"/>
                <a:cs typeface="Simplified Arabic"/>
              </a:rPr>
              <a:t>الطباقي</a:t>
            </a:r>
            <a:r>
              <a:rPr lang="ar-SA" sz="2800" dirty="0" smtClean="0">
                <a:solidFill>
                  <a:srgbClr val="FFC000"/>
                </a:solidFill>
                <a:latin typeface="Times New Roman"/>
                <a:ea typeface="Times New Roman"/>
                <a:cs typeface="Simplified Arabic"/>
              </a:rPr>
              <a:t> للقشرة الأرضية على عدد من الدورات الرسوبية الرئيسة والثانوية ويمكن تصنفيها إلى رتب تحدث على الغالب بسبب التغيرات الرئيسة والثانوية لمستوى سطح البحر وهناك عدد من الأسباب لتغير مستوى سطح البحر أهمها :</a:t>
            </a:r>
            <a:endParaRPr lang="en-US" sz="2400" dirty="0" smtClean="0">
              <a:solidFill>
                <a:srgbClr val="FFC000"/>
              </a:solidFill>
              <a:latin typeface="Times New Roman"/>
              <a:ea typeface="Times New Roman"/>
            </a:endParaRPr>
          </a:p>
          <a:p>
            <a:pPr marL="342900" marR="0" lvl="0" indent="-342900" algn="justLow">
              <a:spcBef>
                <a:spcPts val="0"/>
              </a:spcBef>
              <a:buFont typeface="+mj-cs"/>
              <a:buAutoNum type="arabic1Minus"/>
              <a:tabLst>
                <a:tab pos="457200" algn="l"/>
              </a:tabLst>
            </a:pPr>
            <a:r>
              <a:rPr lang="ar-SA" sz="2800" dirty="0" smtClean="0">
                <a:solidFill>
                  <a:srgbClr val="FFC000"/>
                </a:solidFill>
                <a:latin typeface="Times New Roman"/>
                <a:ea typeface="Times New Roman"/>
                <a:cs typeface="Simplified Arabic"/>
              </a:rPr>
              <a:t>ملئ الأحواض المحيطية بالترسبات.</a:t>
            </a:r>
            <a:endParaRPr lang="en-US" sz="2400" dirty="0" smtClean="0">
              <a:solidFill>
                <a:srgbClr val="FFC000"/>
              </a:solidFill>
              <a:latin typeface="Times New Roman"/>
              <a:ea typeface="Times New Roman"/>
            </a:endParaRPr>
          </a:p>
          <a:p>
            <a:pPr marL="342900" marR="0" lvl="0" indent="-342900" algn="justLow">
              <a:spcBef>
                <a:spcPts val="0"/>
              </a:spcBef>
              <a:buFont typeface="+mj-cs"/>
              <a:buAutoNum type="arabic1Minus"/>
              <a:tabLst>
                <a:tab pos="457200" algn="l"/>
              </a:tabLst>
            </a:pPr>
            <a:r>
              <a:rPr lang="ar-SA" sz="2800" dirty="0" smtClean="0">
                <a:solidFill>
                  <a:srgbClr val="FFC000"/>
                </a:solidFill>
                <a:latin typeface="Times New Roman"/>
                <a:ea typeface="Times New Roman"/>
                <a:cs typeface="Simplified Arabic"/>
              </a:rPr>
              <a:t>الحركات </a:t>
            </a:r>
            <a:r>
              <a:rPr lang="ar-SA" sz="2800" dirty="0" err="1" smtClean="0">
                <a:solidFill>
                  <a:srgbClr val="FFC000"/>
                </a:solidFill>
                <a:latin typeface="Times New Roman"/>
                <a:ea typeface="Times New Roman"/>
                <a:cs typeface="Simplified Arabic"/>
              </a:rPr>
              <a:t>التكتوينة</a:t>
            </a:r>
            <a:r>
              <a:rPr lang="ar-SA" sz="2800" dirty="0" smtClean="0">
                <a:solidFill>
                  <a:srgbClr val="FFC000"/>
                </a:solidFill>
                <a:latin typeface="Times New Roman"/>
                <a:ea typeface="Times New Roman"/>
                <a:cs typeface="Simplified Arabic"/>
              </a:rPr>
              <a:t> العمودية والأفقية التي تؤثر على معدل اتساع وتضيق الحواجز المحيطية.</a:t>
            </a:r>
            <a:endParaRPr lang="en-US" sz="2400" dirty="0" smtClean="0">
              <a:solidFill>
                <a:srgbClr val="FFC000"/>
              </a:solidFill>
              <a:latin typeface="Times New Roman"/>
              <a:ea typeface="Times New Roman"/>
            </a:endParaRPr>
          </a:p>
          <a:p>
            <a:pPr marL="342900" marR="0" lvl="0" indent="-342900" algn="justLow">
              <a:spcBef>
                <a:spcPts val="0"/>
              </a:spcBef>
              <a:buFont typeface="+mj-cs"/>
              <a:buAutoNum type="arabic1Minus"/>
              <a:tabLst>
                <a:tab pos="457200" algn="l"/>
              </a:tabLst>
            </a:pPr>
            <a:r>
              <a:rPr lang="ar-SA" sz="2800" dirty="0" smtClean="0">
                <a:solidFill>
                  <a:srgbClr val="FFC000"/>
                </a:solidFill>
                <a:latin typeface="Times New Roman"/>
                <a:ea typeface="Times New Roman"/>
                <a:cs typeface="Simplified Arabic"/>
              </a:rPr>
              <a:t>نمو واضمحلال الغطاء الجليدي القاري</a:t>
            </a:r>
            <a:r>
              <a:rPr lang="ar-SA" sz="2800" dirty="0" smtClean="0">
                <a:latin typeface="Times New Roman"/>
                <a:ea typeface="Times New Roman"/>
                <a:cs typeface="Simplified Arabic"/>
              </a:rPr>
              <a:t>.</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دراسة_الطبقات_الصخرية_files\Litostratigrafia_Monte_San_Giorgio.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Ala-Aldeen\My Documents\My Pictures\geo pictures\439px-Stratigraphy_of_the_Grand_Canyon.png"/>
          <p:cNvPicPr>
            <a:picLocks noChangeAspect="1" noChangeArrowheads="1"/>
          </p:cNvPicPr>
          <p:nvPr/>
        </p:nvPicPr>
        <p:blipFill>
          <a:blip r:embed="rId2" cstate="print"/>
          <a:srcRect/>
          <a:stretch>
            <a:fillRect/>
          </a:stretch>
        </p:blipFill>
        <p:spPr bwMode="auto">
          <a:xfrm>
            <a:off x="1" y="0"/>
            <a:ext cx="9144000" cy="6857999"/>
          </a:xfrm>
          <a:prstGeom prst="rect">
            <a:avLst/>
          </a:prstGeom>
          <a:noFill/>
        </p:spPr>
      </p:pic>
    </p:spTree>
  </p:cSld>
  <p:clrMapOvr>
    <a:masterClrMapping/>
  </p:clrMapOvr>
  <p:transition>
    <p:push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371600"/>
            <a:ext cx="7851648" cy="5272110"/>
          </a:xfrm>
        </p:spPr>
        <p:txBody>
          <a:bodyPr>
            <a:normAutofit fontScale="90000"/>
          </a:bodyPr>
          <a:lstStyle/>
          <a:p>
            <a:pPr marL="0" marR="0" algn="ctr" rtl="1">
              <a:spcBef>
                <a:spcPts val="0"/>
              </a:spcBef>
              <a:spcAft>
                <a:spcPts val="0"/>
              </a:spcAft>
            </a:pPr>
            <a:r>
              <a:rPr lang="ar-SA" sz="4000" dirty="0" smtClean="0">
                <a:solidFill>
                  <a:srgbClr val="C00000"/>
                </a:solidFill>
                <a:latin typeface="Times New Roman"/>
                <a:ea typeface="Times New Roman"/>
                <a:cs typeface="Simplified Arabic"/>
              </a:rPr>
              <a:t>الحركات الترسيبية (</a:t>
            </a:r>
            <a:r>
              <a:rPr lang="en-US" sz="4000" dirty="0" smtClean="0">
                <a:solidFill>
                  <a:srgbClr val="C00000"/>
                </a:solidFill>
                <a:latin typeface="Times New Roman"/>
                <a:ea typeface="Times New Roman"/>
                <a:cs typeface="Simplified Arabic"/>
              </a:rPr>
              <a:t>Sedimentary Tectonics</a:t>
            </a:r>
            <a:r>
              <a:rPr lang="ar-SA" sz="4000" dirty="0" smtClean="0">
                <a:solidFill>
                  <a:srgbClr val="C00000"/>
                </a:solidFill>
                <a:latin typeface="Times New Roman"/>
                <a:ea typeface="Times New Roman"/>
                <a:cs typeface="Simplified Arabic"/>
              </a:rPr>
              <a:t>)</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r>
              <a:rPr lang="ar-SA" sz="4000" dirty="0" smtClean="0">
                <a:solidFill>
                  <a:srgbClr val="C00000"/>
                </a:solidFill>
                <a:latin typeface="Times New Roman"/>
                <a:ea typeface="Times New Roman"/>
                <a:cs typeface="Simplified Arabic"/>
              </a:rPr>
              <a:t>الإطار </a:t>
            </a:r>
            <a:r>
              <a:rPr lang="ar-SA" sz="4000" dirty="0" err="1" smtClean="0">
                <a:solidFill>
                  <a:srgbClr val="C00000"/>
                </a:solidFill>
                <a:latin typeface="Times New Roman"/>
                <a:ea typeface="Times New Roman"/>
                <a:cs typeface="Simplified Arabic"/>
              </a:rPr>
              <a:t>الحرك</a:t>
            </a:r>
            <a:r>
              <a:rPr lang="ar-IQ" sz="4000" dirty="0" smtClean="0">
                <a:solidFill>
                  <a:srgbClr val="C00000"/>
                </a:solidFill>
                <a:latin typeface="Times New Roman"/>
                <a:ea typeface="Times New Roman"/>
                <a:cs typeface="Simplified Arabic"/>
              </a:rPr>
              <a:t>ي</a:t>
            </a:r>
            <a:r>
              <a:rPr lang="ar-SA" sz="4000" dirty="0" smtClean="0">
                <a:solidFill>
                  <a:srgbClr val="C00000"/>
                </a:solidFill>
                <a:latin typeface="Times New Roman"/>
                <a:ea typeface="Times New Roman"/>
                <a:cs typeface="Simplified Arabic"/>
              </a:rPr>
              <a:t> للترسب (</a:t>
            </a:r>
            <a:r>
              <a:rPr lang="en-US" sz="4000" dirty="0" smtClean="0">
                <a:solidFill>
                  <a:srgbClr val="C00000"/>
                </a:solidFill>
                <a:latin typeface="Times New Roman"/>
                <a:ea typeface="Times New Roman"/>
                <a:cs typeface="Simplified Arabic"/>
              </a:rPr>
              <a:t>Sedimentary Tectonics Framework</a:t>
            </a:r>
            <a:r>
              <a:rPr lang="ar-SA" sz="4000" dirty="0" smtClean="0">
                <a:solidFill>
                  <a:srgbClr val="C00000"/>
                </a:solidFill>
                <a:latin typeface="Times New Roman"/>
                <a:ea typeface="Times New Roman"/>
                <a:cs typeface="Simplified Arabic"/>
              </a:rPr>
              <a:t>)</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r>
              <a:rPr lang="ar-SA" sz="4000" dirty="0" smtClean="0">
                <a:solidFill>
                  <a:srgbClr val="C00000"/>
                </a:solidFill>
                <a:latin typeface="Times New Roman"/>
                <a:ea typeface="Times New Roman"/>
                <a:cs typeface="Simplified Arabic"/>
              </a:rPr>
              <a:t>أفكار باريل عن الترسب </a:t>
            </a:r>
            <a:r>
              <a:rPr lang="ar-SA" sz="4000" dirty="0" err="1" smtClean="0">
                <a:solidFill>
                  <a:srgbClr val="C00000"/>
                </a:solidFill>
                <a:latin typeface="Times New Roman"/>
                <a:ea typeface="Times New Roman"/>
                <a:cs typeface="Simplified Arabic"/>
              </a:rPr>
              <a:t>والتجلس</a:t>
            </a:r>
            <a:r>
              <a:rPr lang="ar-SA" sz="4000" dirty="0" smtClean="0">
                <a:solidFill>
                  <a:srgbClr val="C00000"/>
                </a:solidFill>
                <a:latin typeface="Times New Roman"/>
                <a:ea typeface="Times New Roman"/>
                <a:cs typeface="Simplified Arabic"/>
              </a:rPr>
              <a:t> </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r>
              <a:rPr lang="ar-SA" sz="4000" dirty="0" smtClean="0">
                <a:solidFill>
                  <a:srgbClr val="C00000"/>
                </a:solidFill>
                <a:latin typeface="Times New Roman"/>
                <a:ea typeface="Times New Roman"/>
                <a:cs typeface="Simplified Arabic"/>
              </a:rPr>
              <a:t>تطور نظرية الجيوسنكلاين </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r>
              <a:rPr lang="ar-SA" sz="4000" dirty="0" smtClean="0">
                <a:solidFill>
                  <a:srgbClr val="C00000"/>
                </a:solidFill>
                <a:latin typeface="Times New Roman"/>
                <a:ea typeface="Times New Roman"/>
                <a:cs typeface="Simplified Arabic"/>
              </a:rPr>
              <a:t>تصنيف شوكرت وتصنيف </a:t>
            </a:r>
            <a:r>
              <a:rPr lang="ar-SA" sz="4000" dirty="0" err="1" smtClean="0">
                <a:solidFill>
                  <a:srgbClr val="C00000"/>
                </a:solidFill>
                <a:latin typeface="Times New Roman"/>
                <a:ea typeface="Times New Roman"/>
                <a:cs typeface="Simplified Arabic"/>
              </a:rPr>
              <a:t>كاي</a:t>
            </a:r>
            <a:r>
              <a:rPr lang="ar-IQ" sz="4000" dirty="0" smtClean="0">
                <a:solidFill>
                  <a:srgbClr val="C00000"/>
                </a:solidFill>
                <a:latin typeface="Times New Roman"/>
                <a:ea typeface="Times New Roman"/>
                <a:cs typeface="Simplified Arabic"/>
              </a:rPr>
              <a:t/>
            </a:r>
            <a:br>
              <a:rPr lang="ar-IQ" sz="4000" dirty="0" smtClean="0">
                <a:solidFill>
                  <a:srgbClr val="C00000"/>
                </a:solidFill>
                <a:latin typeface="Times New Roman"/>
                <a:ea typeface="Times New Roman"/>
                <a:cs typeface="Simplified Arabic"/>
              </a:rPr>
            </a:br>
            <a:r>
              <a:rPr lang="ar-IQ" sz="4000" dirty="0" smtClean="0">
                <a:solidFill>
                  <a:srgbClr val="FFFF00"/>
                </a:solidFill>
                <a:latin typeface="Times New Roman"/>
                <a:ea typeface="Times New Roman"/>
                <a:cs typeface="Simplified Arabic"/>
              </a:rPr>
              <a:t>نظرية الأطباق التكتونية</a:t>
            </a:r>
            <a:r>
              <a:rPr lang="ar-SA" sz="4000" dirty="0" smtClean="0">
                <a:solidFill>
                  <a:srgbClr val="FFFF00"/>
                </a:solidFill>
                <a:latin typeface="Times New Roman"/>
                <a:ea typeface="Times New Roman"/>
                <a:cs typeface="Simplified Arabic"/>
              </a:rPr>
              <a:t> </a:t>
            </a:r>
            <a:r>
              <a:rPr lang="en-US" sz="4000" dirty="0" smtClean="0">
                <a:solidFill>
                  <a:srgbClr val="C00000"/>
                </a:solidFill>
                <a:latin typeface="Times New Roman"/>
                <a:ea typeface="Times New Roman"/>
              </a:rPr>
              <a:t/>
            </a:r>
            <a:br>
              <a:rPr lang="en-US" sz="4000" dirty="0" smtClean="0">
                <a:solidFill>
                  <a:srgbClr val="C00000"/>
                </a:solidFill>
                <a:latin typeface="Times New Roman"/>
                <a:ea typeface="Times New Roman"/>
              </a:rPr>
            </a:br>
            <a:endParaRPr lang="ar-SA" sz="4000" dirty="0">
              <a:solidFill>
                <a:srgbClr val="C00000"/>
              </a:solidFill>
            </a:endParaRPr>
          </a:p>
        </p:txBody>
      </p:sp>
      <p:sp>
        <p:nvSpPr>
          <p:cNvPr id="3" name="عنوان فرعي 2"/>
          <p:cNvSpPr>
            <a:spLocks noGrp="1"/>
          </p:cNvSpPr>
          <p:nvPr>
            <p:ph type="subTitle" idx="1"/>
          </p:nvPr>
        </p:nvSpPr>
        <p:spPr>
          <a:xfrm>
            <a:off x="500034" y="6858000"/>
            <a:ext cx="7854696" cy="714404"/>
          </a:xfrm>
        </p:spPr>
        <p:txBody>
          <a:bodyPr/>
          <a:lstStyle/>
          <a:p>
            <a:endParaRPr lang="ar-SA" dirty="0"/>
          </a:p>
        </p:txBody>
      </p:sp>
    </p:spTree>
  </p:cSld>
  <p:clrMapOvr>
    <a:masterClrMapping/>
  </p:clrMapOvr>
  <p:transition>
    <p:push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a-Aldeen\My Documents\My Pictures\geo pictures\TectonicReconstructionGlobal2.gif"/>
          <p:cNvPicPr>
            <a:picLocks noChangeAspect="1" noChangeArrowheads="1" noCrop="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28794" y="1"/>
            <a:ext cx="5309494" cy="6828316"/>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ransition>
    <p:push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push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1" y="0"/>
            <a:ext cx="9144000" cy="6857999"/>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371600"/>
            <a:ext cx="7851648" cy="985830"/>
          </a:xfrm>
        </p:spPr>
        <p:txBody>
          <a:bodyPr>
            <a:noAutofit/>
          </a:bodyPr>
          <a:lstStyle/>
          <a:p>
            <a:pPr marL="0" marR="0" algn="ctr" rtl="1">
              <a:spcBef>
                <a:spcPts val="0"/>
              </a:spcBef>
              <a:spcAft>
                <a:spcPts val="0"/>
              </a:spcAft>
            </a:pPr>
            <a:r>
              <a:rPr lang="ar-SA" sz="4000" dirty="0" smtClean="0">
                <a:solidFill>
                  <a:schemeClr val="bg2">
                    <a:lumMod val="50000"/>
                  </a:schemeClr>
                </a:solidFill>
                <a:latin typeface="Times New Roman"/>
                <a:ea typeface="Times New Roman"/>
                <a:cs typeface="Simplified Arabic"/>
              </a:rPr>
              <a:t>الحركات الترسيبية أو </a:t>
            </a:r>
            <a:r>
              <a:rPr lang="ar-SA" sz="4000" dirty="0" err="1" smtClean="0">
                <a:solidFill>
                  <a:schemeClr val="bg2">
                    <a:lumMod val="50000"/>
                  </a:schemeClr>
                </a:solidFill>
                <a:latin typeface="Times New Roman"/>
                <a:ea typeface="Times New Roman"/>
                <a:cs typeface="Simplified Arabic"/>
              </a:rPr>
              <a:t>تكتوينة</a:t>
            </a:r>
            <a:r>
              <a:rPr lang="ar-SA" sz="4000" dirty="0" smtClean="0">
                <a:solidFill>
                  <a:schemeClr val="bg2">
                    <a:lumMod val="50000"/>
                  </a:schemeClr>
                </a:solidFill>
                <a:latin typeface="Times New Roman"/>
                <a:ea typeface="Times New Roman"/>
                <a:cs typeface="Simplified Arabic"/>
              </a:rPr>
              <a:t> الترسيب </a:t>
            </a:r>
            <a:r>
              <a:rPr lang="en-US" sz="4000" dirty="0" smtClean="0">
                <a:solidFill>
                  <a:schemeClr val="bg2">
                    <a:lumMod val="50000"/>
                  </a:schemeClr>
                </a:solidFill>
                <a:latin typeface="Times New Roman"/>
                <a:ea typeface="Times New Roman"/>
              </a:rPr>
              <a:t/>
            </a:r>
            <a:br>
              <a:rPr lang="en-US" sz="4000" dirty="0" smtClean="0">
                <a:solidFill>
                  <a:schemeClr val="bg2">
                    <a:lumMod val="50000"/>
                  </a:schemeClr>
                </a:solidFill>
                <a:latin typeface="Times New Roman"/>
                <a:ea typeface="Times New Roman"/>
              </a:rPr>
            </a:br>
            <a:endParaRPr lang="ar-SA" sz="4000" dirty="0">
              <a:solidFill>
                <a:schemeClr val="bg2">
                  <a:lumMod val="50000"/>
                </a:schemeClr>
              </a:solidFill>
            </a:endParaRPr>
          </a:p>
        </p:txBody>
      </p:sp>
      <p:sp>
        <p:nvSpPr>
          <p:cNvPr id="3" name="عنوان فرعي 2"/>
          <p:cNvSpPr>
            <a:spLocks noGrp="1"/>
          </p:cNvSpPr>
          <p:nvPr>
            <p:ph type="subTitle" idx="1"/>
          </p:nvPr>
        </p:nvSpPr>
        <p:spPr>
          <a:xfrm>
            <a:off x="533400" y="2214554"/>
            <a:ext cx="7854696" cy="3929090"/>
          </a:xfrm>
        </p:spPr>
        <p:txBody>
          <a:bodyPr>
            <a:normAutofit/>
          </a:bodyPr>
          <a:lstStyle/>
          <a:p>
            <a:r>
              <a:rPr lang="ar-SA" sz="3200" b="1" dirty="0" smtClean="0">
                <a:solidFill>
                  <a:srgbClr val="FFFF00"/>
                </a:solidFill>
              </a:rPr>
              <a:t>هو دراسة العلاقة بين الحركات الأرضية والترسيب ..... جانبان من هذا الموضوع مهمان لعمل الطبقات ، الأول : هو الإطار الحركي الترسيبي ، والثاني هو درجة وكمية الحركة الأرضية التي يتعرض لها كل عنصر حركي خلال فترة تجمع الأجسام الصخرية الرسوبية.</a:t>
            </a:r>
            <a:endParaRPr lang="en-US" sz="3200" b="1" dirty="0" smtClean="0">
              <a:solidFill>
                <a:srgbClr val="FFFF00"/>
              </a:solidFill>
            </a:endParaRPr>
          </a:p>
          <a:p>
            <a:endParaRPr lang="ar-SA" sz="3200" b="1"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85728"/>
            <a:ext cx="7851648" cy="1214446"/>
          </a:xfrm>
        </p:spPr>
        <p:txBody>
          <a:bodyPr>
            <a:normAutofit fontScale="90000"/>
          </a:bodyPr>
          <a:lstStyle/>
          <a:p>
            <a:pPr marL="0" marR="0" algn="ctr" rtl="1">
              <a:spcBef>
                <a:spcPts val="0"/>
              </a:spcBef>
              <a:spcAft>
                <a:spcPts val="0"/>
              </a:spcAft>
            </a:pPr>
            <a:r>
              <a:rPr lang="ar-SA" sz="4000" dirty="0" smtClean="0">
                <a:solidFill>
                  <a:schemeClr val="accent5">
                    <a:lumMod val="50000"/>
                  </a:schemeClr>
                </a:solidFill>
                <a:latin typeface="Times New Roman"/>
                <a:ea typeface="Times New Roman"/>
                <a:cs typeface="Simplified Arabic"/>
              </a:rPr>
              <a:t>الإطار الحركي للترسيب</a:t>
            </a:r>
            <a:r>
              <a:rPr lang="en-US" sz="4000" dirty="0" smtClean="0">
                <a:solidFill>
                  <a:schemeClr val="accent5">
                    <a:lumMod val="50000"/>
                  </a:schemeClr>
                </a:solidFill>
                <a:latin typeface="Times New Roman"/>
                <a:ea typeface="Times New Roman"/>
              </a:rPr>
              <a:t/>
            </a:r>
            <a:br>
              <a:rPr lang="en-US" sz="4000" dirty="0" smtClean="0">
                <a:solidFill>
                  <a:schemeClr val="accent5">
                    <a:lumMod val="50000"/>
                  </a:schemeClr>
                </a:solidFill>
                <a:latin typeface="Times New Roman"/>
                <a:ea typeface="Times New Roman"/>
              </a:rPr>
            </a:br>
            <a:endParaRPr lang="ar-SA" sz="4000" dirty="0">
              <a:solidFill>
                <a:schemeClr val="accent5">
                  <a:lumMod val="50000"/>
                </a:schemeClr>
              </a:solidFill>
            </a:endParaRPr>
          </a:p>
        </p:txBody>
      </p:sp>
      <p:sp>
        <p:nvSpPr>
          <p:cNvPr id="3" name="عنوان فرعي 2"/>
          <p:cNvSpPr>
            <a:spLocks noGrp="1"/>
          </p:cNvSpPr>
          <p:nvPr>
            <p:ph type="subTitle" idx="1"/>
          </p:nvPr>
        </p:nvSpPr>
        <p:spPr>
          <a:xfrm>
            <a:off x="533400" y="1357298"/>
            <a:ext cx="7854696" cy="5500702"/>
          </a:xfrm>
        </p:spPr>
        <p:txBody>
          <a:bodyPr>
            <a:normAutofit/>
          </a:bodyPr>
          <a:lstStyle/>
          <a:p>
            <a:pPr marR="0" algn="justLow">
              <a:spcBef>
                <a:spcPts val="0"/>
              </a:spcBef>
            </a:pPr>
            <a:r>
              <a:rPr lang="ar-SA" sz="2800" b="1" dirty="0" smtClean="0">
                <a:solidFill>
                  <a:srgbClr val="FFC000"/>
                </a:solidFill>
                <a:latin typeface="Times New Roman"/>
                <a:ea typeface="Times New Roman"/>
                <a:cs typeface="Simplified Arabic"/>
              </a:rPr>
              <a:t>يعرف على انه مزيج من عناصر حركية </a:t>
            </a:r>
            <a:r>
              <a:rPr lang="ar-SA" sz="2800" b="1" dirty="0" err="1" smtClean="0">
                <a:solidFill>
                  <a:srgbClr val="FFC000"/>
                </a:solidFill>
                <a:latin typeface="Times New Roman"/>
                <a:ea typeface="Times New Roman"/>
                <a:cs typeface="Simplified Arabic"/>
              </a:rPr>
              <a:t>متجلسة</a:t>
            </a:r>
            <a:r>
              <a:rPr lang="ar-SA" sz="2800" b="1" dirty="0" smtClean="0">
                <a:solidFill>
                  <a:srgbClr val="FFC000"/>
                </a:solidFill>
                <a:latin typeface="Times New Roman"/>
                <a:ea typeface="Times New Roman"/>
                <a:cs typeface="Simplified Arabic"/>
              </a:rPr>
              <a:t> (</a:t>
            </a:r>
            <a:r>
              <a:rPr lang="en-US" sz="2800" b="1" dirty="0" smtClean="0">
                <a:solidFill>
                  <a:srgbClr val="FFC000"/>
                </a:solidFill>
                <a:latin typeface="Times New Roman"/>
                <a:ea typeface="Times New Roman"/>
                <a:cs typeface="Simplified Arabic"/>
              </a:rPr>
              <a:t>Subsiding</a:t>
            </a:r>
            <a:r>
              <a:rPr lang="ar-SA" sz="2800" b="1" dirty="0" smtClean="0">
                <a:solidFill>
                  <a:srgbClr val="FFC000"/>
                </a:solidFill>
                <a:latin typeface="Times New Roman"/>
                <a:ea typeface="Times New Roman"/>
                <a:cs typeface="Simplified Arabic"/>
              </a:rPr>
              <a:t>) وعناصر مستقرة ثابتة (</a:t>
            </a:r>
            <a:r>
              <a:rPr lang="en-US" sz="2800" b="1" dirty="0" smtClean="0">
                <a:solidFill>
                  <a:srgbClr val="FFC000"/>
                </a:solidFill>
                <a:latin typeface="Times New Roman"/>
                <a:ea typeface="Times New Roman"/>
                <a:cs typeface="Simplified Arabic"/>
              </a:rPr>
              <a:t>Stabile</a:t>
            </a:r>
            <a:r>
              <a:rPr lang="ar-SA" sz="2800" b="1" dirty="0" smtClean="0">
                <a:solidFill>
                  <a:srgbClr val="FFC000"/>
                </a:solidFill>
                <a:latin typeface="Times New Roman"/>
                <a:ea typeface="Times New Roman"/>
                <a:cs typeface="Simplified Arabic"/>
              </a:rPr>
              <a:t>) وعناصر ناهضة متحركة إلى الأعلى مرتفعة (</a:t>
            </a:r>
            <a:r>
              <a:rPr lang="en-US" sz="2800" b="1" dirty="0" smtClean="0">
                <a:solidFill>
                  <a:srgbClr val="FFC000"/>
                </a:solidFill>
                <a:latin typeface="Times New Roman"/>
                <a:ea typeface="Times New Roman"/>
                <a:cs typeface="Simplified Arabic"/>
              </a:rPr>
              <a:t>Uplift</a:t>
            </a:r>
            <a:r>
              <a:rPr lang="ar-SA" sz="2800" b="1" dirty="0" smtClean="0">
                <a:solidFill>
                  <a:srgbClr val="FFC000"/>
                </a:solidFill>
                <a:latin typeface="Times New Roman"/>
                <a:ea typeface="Times New Roman"/>
                <a:cs typeface="Simplified Arabic"/>
              </a:rPr>
              <a:t>) . وتكون هذه العناصر الحركية على السواء في مناطق مصدر الرسوبيات وفي هذه مناطق تجمعها أو ترسبها. وفي هذا المجال فإننا نقصد بمصطلح (</a:t>
            </a:r>
            <a:r>
              <a:rPr lang="en-US" sz="2800" b="1" dirty="0" err="1" smtClean="0">
                <a:solidFill>
                  <a:srgbClr val="FFC000"/>
                </a:solidFill>
                <a:latin typeface="Times New Roman"/>
                <a:ea typeface="Times New Roman"/>
                <a:cs typeface="Simplified Arabic"/>
              </a:rPr>
              <a:t>Tectonisim</a:t>
            </a:r>
            <a:r>
              <a:rPr lang="ar-SA" sz="2800" b="1" dirty="0" smtClean="0">
                <a:solidFill>
                  <a:srgbClr val="FFC000"/>
                </a:solidFill>
                <a:latin typeface="Times New Roman"/>
                <a:ea typeface="Times New Roman"/>
                <a:cs typeface="Simplified Arabic"/>
              </a:rPr>
              <a:t>) السلوك التركيبي لعنصر من عناصر القشرة الأرضية خلال دورات ترسيبية أساسية المزيج من هذه العناصر المتواجدة ، وتوزيعها النسبي جغرافياً ودرجة الحركة في كل عنصر كلها تلعب دوراً مهماً في التحكم والتأثير على طبيعة وسمك الترسبات المتجمعة .</a:t>
            </a:r>
            <a:endParaRPr lang="en-US" sz="2400" b="1" dirty="0" smtClean="0">
              <a:solidFill>
                <a:srgbClr val="FFC000"/>
              </a:solidFill>
              <a:latin typeface="Times New Roman"/>
              <a:ea typeface="Times New Roman"/>
            </a:endParaRPr>
          </a:p>
          <a:p>
            <a:pPr marR="0" algn="justLow">
              <a:spcBef>
                <a:spcPts val="0"/>
              </a:spcBef>
            </a:pPr>
            <a:r>
              <a:rPr lang="ar-SA" sz="2800" b="1" dirty="0" smtClean="0">
                <a:solidFill>
                  <a:srgbClr val="FFC000"/>
                </a:solidFill>
                <a:latin typeface="Times New Roman"/>
                <a:ea typeface="Times New Roman"/>
                <a:cs typeface="Simplified Arabic"/>
              </a:rPr>
              <a:t>إن تفاعل عناصر البيئة الرسوبية ضمن إطار حركي واسع سوف يعمل على إعطاء غطاء رسوبي ضمن مساحات جغرافية واسعة.</a:t>
            </a:r>
            <a:endParaRPr lang="en-US" sz="2400" b="1" dirty="0" smtClean="0">
              <a:solidFill>
                <a:srgbClr val="FFC000"/>
              </a:solidFill>
              <a:latin typeface="Times New Roman"/>
              <a:ea typeface="Times New Roman"/>
            </a:endParaRPr>
          </a:p>
          <a:p>
            <a:endParaRPr lang="ar-SA" b="1" dirty="0">
              <a:solidFill>
                <a:srgbClr val="FFC000"/>
              </a:solidFill>
            </a:endParaRPr>
          </a:p>
        </p:txBody>
      </p:sp>
    </p:spTree>
  </p:cSld>
  <p:clrMapOvr>
    <a:masterClrMapping/>
  </p:clrMapOvr>
  <p:transition>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1285884"/>
          </a:xfrm>
        </p:spPr>
        <p:txBody>
          <a:bodyPr/>
          <a:lstStyle/>
          <a:p>
            <a:r>
              <a:rPr lang="ar-IQ" dirty="0" smtClean="0"/>
              <a:t>التقسيم الطباقي</a:t>
            </a:r>
            <a:endParaRPr lang="ar-SA" dirty="0"/>
          </a:p>
        </p:txBody>
      </p:sp>
      <p:sp>
        <p:nvSpPr>
          <p:cNvPr id="3" name="عنوان فرعي 2"/>
          <p:cNvSpPr>
            <a:spLocks noGrp="1"/>
          </p:cNvSpPr>
          <p:nvPr>
            <p:ph type="subTitle" idx="1"/>
          </p:nvPr>
        </p:nvSpPr>
        <p:spPr>
          <a:xfrm>
            <a:off x="533400" y="2214554"/>
            <a:ext cx="7854696" cy="4429156"/>
          </a:xfrm>
        </p:spPr>
        <p:txBody>
          <a:bodyPr>
            <a:normAutofit/>
          </a:bodyPr>
          <a:lstStyle/>
          <a:p>
            <a:r>
              <a:rPr lang="ar-IQ" dirty="0" smtClean="0"/>
              <a:t>هو عبارة عن تنظيم منسق للطبقات والكتل الصخرية بشكل تعاقب لوحدات </a:t>
            </a:r>
            <a:r>
              <a:rPr lang="ar-IQ" dirty="0" err="1" smtClean="0"/>
              <a:t>طباقية</a:t>
            </a:r>
            <a:r>
              <a:rPr lang="ar-IQ" dirty="0" smtClean="0"/>
              <a:t> </a:t>
            </a:r>
            <a:r>
              <a:rPr lang="en-US" dirty="0" err="1" smtClean="0"/>
              <a:t>stratigraphic</a:t>
            </a:r>
            <a:r>
              <a:rPr lang="en-US" dirty="0" smtClean="0"/>
              <a:t> units) </a:t>
            </a:r>
            <a:r>
              <a:rPr lang="ar-IQ" dirty="0" smtClean="0"/>
              <a:t>) </a:t>
            </a:r>
          </a:p>
          <a:p>
            <a:r>
              <a:rPr lang="ar-IQ" dirty="0" smtClean="0"/>
              <a:t> </a:t>
            </a:r>
          </a:p>
          <a:p>
            <a:r>
              <a:rPr lang="ar-IQ" sz="2800" b="1" dirty="0" smtClean="0"/>
              <a:t>الوحدة </a:t>
            </a:r>
            <a:r>
              <a:rPr lang="ar-IQ" sz="2800" b="1" dirty="0" err="1" smtClean="0"/>
              <a:t>الطباقية</a:t>
            </a:r>
            <a:r>
              <a:rPr lang="ar-IQ" sz="2800" b="1" dirty="0" smtClean="0"/>
              <a:t> </a:t>
            </a:r>
            <a:r>
              <a:rPr lang="en-US" sz="2800" b="1" dirty="0" err="1" smtClean="0"/>
              <a:t>stratigraphic</a:t>
            </a:r>
            <a:r>
              <a:rPr lang="en-US" sz="2800" b="1" dirty="0" smtClean="0"/>
              <a:t> units) </a:t>
            </a:r>
            <a:r>
              <a:rPr lang="ar-IQ" sz="2800" b="1" dirty="0" smtClean="0"/>
              <a:t>) </a:t>
            </a:r>
          </a:p>
          <a:p>
            <a:r>
              <a:rPr lang="ar-IQ" dirty="0" smtClean="0"/>
              <a:t> هي عبارة عن طبقة </a:t>
            </a:r>
            <a:r>
              <a:rPr lang="ar-IQ" dirty="0" err="1" smtClean="0"/>
              <a:t>او</a:t>
            </a:r>
            <a:r>
              <a:rPr lang="ar-IQ" dirty="0" smtClean="0"/>
              <a:t> مجموعة طبقات </a:t>
            </a:r>
            <a:r>
              <a:rPr lang="ar-IQ" dirty="0" err="1" smtClean="0"/>
              <a:t>اوكتل</a:t>
            </a:r>
            <a:r>
              <a:rPr lang="ar-IQ" dirty="0" smtClean="0"/>
              <a:t> صخرية متمايزة عن بعضها البعض</a:t>
            </a:r>
          </a:p>
          <a:p>
            <a:endParaRPr lang="ar-IQ" dirty="0" smtClean="0"/>
          </a:p>
          <a:p>
            <a:r>
              <a:rPr lang="ar-IQ" sz="2800" b="1" dirty="0" smtClean="0">
                <a:solidFill>
                  <a:prstClr val="white"/>
                </a:solidFill>
              </a:rPr>
              <a:t>اللجنة </a:t>
            </a:r>
            <a:r>
              <a:rPr lang="ar-IQ" sz="2800" b="1" dirty="0" err="1" smtClean="0">
                <a:solidFill>
                  <a:prstClr val="white"/>
                </a:solidFill>
              </a:rPr>
              <a:t>الطباقية</a:t>
            </a:r>
            <a:r>
              <a:rPr lang="ar-IQ" sz="2800" b="1" dirty="0" smtClean="0">
                <a:solidFill>
                  <a:prstClr val="white"/>
                </a:solidFill>
              </a:rPr>
              <a:t> :- جهة تهدف </a:t>
            </a:r>
            <a:r>
              <a:rPr lang="ar-IQ" sz="2800" b="1" dirty="0" err="1" smtClean="0">
                <a:solidFill>
                  <a:prstClr val="white"/>
                </a:solidFill>
              </a:rPr>
              <a:t>الى</a:t>
            </a:r>
            <a:r>
              <a:rPr lang="ar-IQ" sz="2800" b="1" dirty="0" smtClean="0">
                <a:solidFill>
                  <a:prstClr val="white"/>
                </a:solidFill>
              </a:rPr>
              <a:t> وضع صيغة عامة وشاملة لتقسيم الوحدات </a:t>
            </a:r>
            <a:r>
              <a:rPr lang="ar-IQ" sz="2800" b="1" dirty="0" err="1" smtClean="0">
                <a:solidFill>
                  <a:prstClr val="white"/>
                </a:solidFill>
              </a:rPr>
              <a:t>الطباقية</a:t>
            </a:r>
            <a:endParaRPr lang="ar-SA" dirty="0"/>
          </a:p>
        </p:txBody>
      </p:sp>
    </p:spTree>
  </p:cSld>
  <p:clrMapOvr>
    <a:masterClrMapping/>
  </p:clrMapOvr>
  <p:transition>
    <p:push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la-Aldeen\My Documents\My Pictures\geo pictures\800px-World_geologic_province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85720" y="642918"/>
            <a:ext cx="8643998" cy="60007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500" b="1" dirty="0" smtClean="0"/>
              <a:t>نهاية المحاضرة الخامسة </a:t>
            </a:r>
            <a:endParaRPr lang="ar-SA" sz="11500" b="1" dirty="0"/>
          </a:p>
        </p:txBody>
      </p:sp>
    </p:spTree>
  </p:cSld>
  <p:clrMapOvr>
    <a:masterClrMapping/>
  </p:clrMapOvr>
  <p:transition>
    <p:push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24"/>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28794" y="142852"/>
            <a:ext cx="5544000" cy="65373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t>نهاية المحاضرة الخامسة </a:t>
            </a:r>
            <a:endParaRPr lang="ar-SA" sz="9600" b="1" dirty="0"/>
          </a:p>
        </p:txBody>
      </p:sp>
    </p:spTree>
  </p:cSld>
  <p:clrMapOvr>
    <a:masterClrMapping/>
  </p:clrMapOvr>
  <p:transition>
    <p:push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ستند 1"/>
          <p:cNvSpPr/>
          <p:nvPr/>
        </p:nvSpPr>
        <p:spPr>
          <a:xfrm>
            <a:off x="428596" y="857232"/>
            <a:ext cx="8429684" cy="600076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400" b="1" dirty="0" smtClean="0"/>
              <a:t>Tectonostratigraphy</a:t>
            </a:r>
            <a:r>
              <a:rPr lang="en-US" dirty="0" smtClean="0"/>
              <a:t> </a:t>
            </a:r>
            <a:endParaRPr lang="ar-SA" dirty="0" smtClean="0"/>
          </a:p>
          <a:p>
            <a:pPr algn="ctr"/>
            <a:r>
              <a:rPr lang="ar-SA" sz="8000" b="1" dirty="0" smtClean="0"/>
              <a:t>الطباقية التكتونية</a:t>
            </a:r>
            <a:endParaRPr lang="ar-SA" sz="8000" b="1" dirty="0"/>
          </a:p>
        </p:txBody>
      </p:sp>
    </p:spTree>
  </p:cSld>
  <p:clrMapOvr>
    <a:masterClrMapping/>
  </p:clrMapOvr>
  <p:transition>
    <p:push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533400" y="428604"/>
            <a:ext cx="7854696" cy="6072230"/>
          </a:xfrm>
        </p:spPr>
        <p:txBody>
          <a:bodyPr>
            <a:normAutofit/>
          </a:bodyPr>
          <a:lstStyle/>
          <a:p>
            <a:r>
              <a:rPr lang="ar-SA" sz="2800" b="1" dirty="0" smtClean="0">
                <a:solidFill>
                  <a:schemeClr val="bg1"/>
                </a:solidFill>
              </a:rPr>
              <a:t> </a:t>
            </a:r>
            <a:r>
              <a:rPr lang="ar-SA" sz="2800" b="1" dirty="0" err="1" smtClean="0">
                <a:solidFill>
                  <a:schemeClr val="bg1"/>
                </a:solidFill>
              </a:rPr>
              <a:t>اهمية</a:t>
            </a:r>
            <a:r>
              <a:rPr lang="ar-SA" sz="2800" b="1" dirty="0" smtClean="0">
                <a:solidFill>
                  <a:schemeClr val="bg1"/>
                </a:solidFill>
              </a:rPr>
              <a:t> دراسة </a:t>
            </a:r>
            <a:r>
              <a:rPr lang="ar-SA" sz="2800" b="1" dirty="0" err="1" smtClean="0">
                <a:solidFill>
                  <a:schemeClr val="bg1"/>
                </a:solidFill>
              </a:rPr>
              <a:t>الـ</a:t>
            </a:r>
            <a:r>
              <a:rPr lang="ar-SA" sz="2800" b="1" dirty="0" smtClean="0">
                <a:solidFill>
                  <a:schemeClr val="bg1"/>
                </a:solidFill>
              </a:rPr>
              <a:t>  </a:t>
            </a:r>
            <a:r>
              <a:rPr lang="en-US" sz="2800" b="1" dirty="0" smtClean="0">
                <a:solidFill>
                  <a:schemeClr val="bg1"/>
                </a:solidFill>
              </a:rPr>
              <a:t>( </a:t>
            </a:r>
            <a:r>
              <a:rPr lang="en-US" sz="2800" b="1" dirty="0" err="1" smtClean="0">
                <a:solidFill>
                  <a:schemeClr val="bg1"/>
                </a:solidFill>
              </a:rPr>
              <a:t>tectonostratigraphy</a:t>
            </a:r>
            <a:r>
              <a:rPr lang="en-US" sz="2800" b="1" dirty="0" smtClean="0">
                <a:solidFill>
                  <a:schemeClr val="bg1"/>
                </a:solidFill>
              </a:rPr>
              <a:t> )</a:t>
            </a:r>
            <a:r>
              <a:rPr lang="ar-SA" sz="2800" b="1" dirty="0" smtClean="0">
                <a:solidFill>
                  <a:schemeClr val="bg1"/>
                </a:solidFill>
              </a:rPr>
              <a:t> في علم الطبقات  </a:t>
            </a:r>
            <a:endParaRPr lang="en-US" sz="2800" b="1" dirty="0" smtClean="0">
              <a:solidFill>
                <a:schemeClr val="bg1"/>
              </a:solidFill>
            </a:endParaRPr>
          </a:p>
          <a:p>
            <a:r>
              <a:rPr lang="ar-SA" b="1" dirty="0" smtClean="0"/>
              <a:t>الطباقية التكتونية عبارة عن عملية مزج بين الحركات </a:t>
            </a:r>
            <a:r>
              <a:rPr lang="ar-SA" b="1" dirty="0" err="1" smtClean="0"/>
              <a:t>الارضية</a:t>
            </a:r>
            <a:r>
              <a:rPr lang="ar-SA" b="1" dirty="0" smtClean="0"/>
              <a:t> والصورة الطباقية أي هي عملية ترجمة للعمود </a:t>
            </a:r>
            <a:r>
              <a:rPr lang="ar-SA" b="1" dirty="0" err="1" smtClean="0"/>
              <a:t>الطباقي</a:t>
            </a:r>
            <a:r>
              <a:rPr lang="ar-SA" b="1" dirty="0" smtClean="0"/>
              <a:t> وفق نظريات الحركة </a:t>
            </a:r>
            <a:r>
              <a:rPr lang="ar-SA" b="1" dirty="0" err="1" smtClean="0"/>
              <a:t>المسؤولة</a:t>
            </a:r>
            <a:r>
              <a:rPr lang="ar-SA" b="1" dirty="0" smtClean="0"/>
              <a:t> عن ترسيب وتوزيع وتشويه التتابعات الطباقية كما هي </a:t>
            </a:r>
            <a:r>
              <a:rPr lang="ar-SA" b="1" dirty="0" err="1" smtClean="0"/>
              <a:t>المسؤولة</a:t>
            </a:r>
            <a:r>
              <a:rPr lang="ar-SA" b="1" dirty="0" smtClean="0"/>
              <a:t> عن رسم جغرافية التكوينات الصخرية والتي من </a:t>
            </a:r>
            <a:r>
              <a:rPr lang="ar-SA" b="1" dirty="0" err="1" smtClean="0"/>
              <a:t>اهم</a:t>
            </a:r>
            <a:r>
              <a:rPr lang="ar-SA" b="1" dirty="0" smtClean="0"/>
              <a:t> مظاهرها الجبال </a:t>
            </a:r>
            <a:r>
              <a:rPr lang="ar-SA" b="1" dirty="0" err="1" smtClean="0"/>
              <a:t>الالتوائية</a:t>
            </a:r>
            <a:r>
              <a:rPr lang="ar-SA" b="1" dirty="0" smtClean="0"/>
              <a:t> التي تعتبر مناطق موجبة (مصدر للرواسب) </a:t>
            </a:r>
            <a:r>
              <a:rPr lang="ar-SA" b="1" dirty="0" err="1" smtClean="0"/>
              <a:t>والاحواض</a:t>
            </a:r>
            <a:r>
              <a:rPr lang="ar-SA" b="1" dirty="0" smtClean="0"/>
              <a:t> الترسيبية التي تعتبر مناطق سالبة (مكان تجمع الرواسب) وهنا </a:t>
            </a:r>
            <a:r>
              <a:rPr lang="ar-SA" b="1" dirty="0" err="1" smtClean="0"/>
              <a:t>ياتي</a:t>
            </a:r>
            <a:r>
              <a:rPr lang="ar-SA" b="1" dirty="0" smtClean="0"/>
              <a:t> دور نظريات الحركة التي من </a:t>
            </a:r>
            <a:r>
              <a:rPr lang="ar-SA" b="1" dirty="0" err="1" smtClean="0"/>
              <a:t>اهمها</a:t>
            </a:r>
            <a:r>
              <a:rPr lang="ar-SA" b="1" dirty="0" smtClean="0"/>
              <a:t> نظرية </a:t>
            </a:r>
            <a:r>
              <a:rPr lang="ar-SA" b="1" dirty="0" err="1" smtClean="0"/>
              <a:t>الاطباق</a:t>
            </a:r>
            <a:r>
              <a:rPr lang="ar-SA" b="1" dirty="0" smtClean="0"/>
              <a:t> التكتونية </a:t>
            </a:r>
            <a:r>
              <a:rPr lang="en-US" b="1" dirty="0" smtClean="0"/>
              <a:t>(plate tectonic theory) </a:t>
            </a:r>
            <a:r>
              <a:rPr lang="ar-SA" b="1" dirty="0" smtClean="0"/>
              <a:t>والتي </a:t>
            </a:r>
            <a:r>
              <a:rPr lang="ar-SA" b="1" dirty="0" err="1" smtClean="0"/>
              <a:t>اعطت</a:t>
            </a:r>
            <a:r>
              <a:rPr lang="ar-SA" b="1" dirty="0" smtClean="0"/>
              <a:t> تفسيرا لانتشار وتوزيع الرواسب على اعتبار </a:t>
            </a:r>
            <a:r>
              <a:rPr lang="ar-SA" b="1" dirty="0" err="1" smtClean="0"/>
              <a:t>انها</a:t>
            </a:r>
            <a:r>
              <a:rPr lang="ar-SA" b="1" dirty="0" smtClean="0"/>
              <a:t> </a:t>
            </a:r>
            <a:r>
              <a:rPr lang="ar-SA" b="1" dirty="0" err="1" smtClean="0"/>
              <a:t>اعطت</a:t>
            </a:r>
            <a:r>
              <a:rPr lang="ar-SA" b="1" dirty="0" smtClean="0"/>
              <a:t> </a:t>
            </a:r>
            <a:r>
              <a:rPr lang="ar-SA" b="1" dirty="0" err="1" smtClean="0"/>
              <a:t>اهمية</a:t>
            </a:r>
            <a:r>
              <a:rPr lang="ar-SA" b="1" dirty="0" smtClean="0"/>
              <a:t> للحركة </a:t>
            </a:r>
            <a:r>
              <a:rPr lang="ar-SA" b="1" dirty="0" err="1" smtClean="0"/>
              <a:t>الافقية</a:t>
            </a:r>
            <a:r>
              <a:rPr lang="ar-SA" b="1" dirty="0" smtClean="0"/>
              <a:t> والعمودية على عكس نظري </a:t>
            </a:r>
            <a:r>
              <a:rPr lang="ar-SA" b="1" dirty="0" err="1" smtClean="0"/>
              <a:t>الجيوسنكلاين</a:t>
            </a:r>
            <a:r>
              <a:rPr lang="ar-SA" b="1" dirty="0" smtClean="0"/>
              <a:t> التي </a:t>
            </a:r>
            <a:r>
              <a:rPr lang="ar-SA" b="1" dirty="0" err="1" smtClean="0"/>
              <a:t>اعطت</a:t>
            </a:r>
            <a:r>
              <a:rPr lang="ar-SA" b="1" dirty="0" smtClean="0"/>
              <a:t> </a:t>
            </a:r>
            <a:r>
              <a:rPr lang="ar-SA" b="1" dirty="0" err="1" smtClean="0"/>
              <a:t>اهمية</a:t>
            </a:r>
            <a:r>
              <a:rPr lang="ar-SA" b="1" dirty="0" smtClean="0"/>
              <a:t> للحركة العمودية </a:t>
            </a:r>
            <a:r>
              <a:rPr lang="ar-SA" b="1" dirty="0" err="1" smtClean="0"/>
              <a:t>واهملت</a:t>
            </a:r>
            <a:r>
              <a:rPr lang="ar-SA" b="1" dirty="0" smtClean="0"/>
              <a:t> الحركة الجانبية وهنا جاءت </a:t>
            </a:r>
            <a:r>
              <a:rPr lang="ar-SA" b="1" dirty="0" err="1" smtClean="0"/>
              <a:t>افكار</a:t>
            </a:r>
            <a:r>
              <a:rPr lang="ar-SA" b="1" dirty="0" smtClean="0"/>
              <a:t> ولسن ودورته التكتونية </a:t>
            </a:r>
            <a:r>
              <a:rPr lang="ar-SA" b="1" dirty="0" err="1" smtClean="0"/>
              <a:t>اما</a:t>
            </a:r>
            <a:r>
              <a:rPr lang="ar-SA" b="1" dirty="0" smtClean="0"/>
              <a:t> ميكانيكية تشكيل </a:t>
            </a:r>
            <a:r>
              <a:rPr lang="ar-SA" b="1" dirty="0" err="1" smtClean="0"/>
              <a:t>احواض</a:t>
            </a:r>
            <a:r>
              <a:rPr lang="ar-SA" b="1" dirty="0" smtClean="0"/>
              <a:t> الترسيب وفقا للحركات </a:t>
            </a:r>
            <a:r>
              <a:rPr lang="ar-SA" b="1" dirty="0" err="1" smtClean="0"/>
              <a:t>الارضية</a:t>
            </a:r>
            <a:r>
              <a:rPr lang="ar-SA" b="1" dirty="0" smtClean="0"/>
              <a:t> فهي باختصار </a:t>
            </a:r>
            <a:endParaRPr lang="en-US" dirty="0" smtClean="0"/>
          </a:p>
          <a:p>
            <a:endParaRPr lang="ar-SA" dirty="0"/>
          </a:p>
        </p:txBody>
      </p:sp>
    </p:spTree>
  </p:cSld>
  <p:clrMapOvr>
    <a:masterClrMapping/>
  </p:clrMapOvr>
  <p:transition>
    <p:push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9144000" cy="68199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786563"/>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
            <a:ext cx="9144000" cy="6796088"/>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14446"/>
          </a:xfrm>
        </p:spPr>
        <p:txBody>
          <a:bodyPr>
            <a:normAutofit fontScale="90000"/>
          </a:bodyPr>
          <a:lstStyle/>
          <a:p>
            <a:r>
              <a:rPr lang="en-US" dirty="0" smtClean="0"/>
              <a:t>Stratigratigraphic units types</a:t>
            </a:r>
            <a:br>
              <a:rPr lang="en-US" dirty="0" smtClean="0"/>
            </a:br>
            <a:r>
              <a:rPr lang="ar-IQ" dirty="0" err="1" smtClean="0"/>
              <a:t>اصناف</a:t>
            </a:r>
            <a:r>
              <a:rPr lang="ar-IQ" dirty="0" smtClean="0"/>
              <a:t> الوحدات </a:t>
            </a:r>
            <a:r>
              <a:rPr lang="ar-IQ" dirty="0" err="1" smtClean="0"/>
              <a:t>الطباقية</a:t>
            </a:r>
            <a:endParaRPr lang="ar-SA" dirty="0"/>
          </a:p>
        </p:txBody>
      </p:sp>
      <p:sp>
        <p:nvSpPr>
          <p:cNvPr id="3" name="عنوان فرعي 2"/>
          <p:cNvSpPr>
            <a:spLocks noGrp="1"/>
          </p:cNvSpPr>
          <p:nvPr>
            <p:ph type="subTitle" idx="1"/>
          </p:nvPr>
        </p:nvSpPr>
        <p:spPr>
          <a:xfrm>
            <a:off x="533400" y="1643050"/>
            <a:ext cx="7854696" cy="5000660"/>
          </a:xfrm>
        </p:spPr>
        <p:txBody>
          <a:bodyPr>
            <a:normAutofit/>
          </a:bodyPr>
          <a:lstStyle/>
          <a:p>
            <a:r>
              <a:rPr lang="ar-IQ" dirty="0" smtClean="0"/>
              <a:t>1- الوحدات </a:t>
            </a:r>
            <a:r>
              <a:rPr lang="ar-IQ" dirty="0" err="1" smtClean="0"/>
              <a:t>الطباقية</a:t>
            </a:r>
            <a:r>
              <a:rPr lang="ar-IQ" dirty="0" smtClean="0"/>
              <a:t> الصخرية </a:t>
            </a:r>
            <a:r>
              <a:rPr lang="en-US" dirty="0" smtClean="0"/>
              <a:t>Lithostratigraphic units </a:t>
            </a:r>
          </a:p>
          <a:p>
            <a:r>
              <a:rPr lang="ar-IQ" dirty="0" smtClean="0"/>
              <a:t>2- الوحدات </a:t>
            </a:r>
            <a:r>
              <a:rPr lang="ar-IQ" dirty="0" err="1" smtClean="0"/>
              <a:t>الطباقية</a:t>
            </a:r>
            <a:r>
              <a:rPr lang="ar-IQ" dirty="0" smtClean="0"/>
              <a:t> الحياتية </a:t>
            </a:r>
            <a:r>
              <a:rPr lang="en-US" dirty="0" smtClean="0"/>
              <a:t>Biostratigraphic units       </a:t>
            </a:r>
            <a:endParaRPr lang="ar-IQ" dirty="0" smtClean="0"/>
          </a:p>
          <a:p>
            <a:r>
              <a:rPr lang="ar-IQ" dirty="0" smtClean="0"/>
              <a:t>3- الوحدات </a:t>
            </a:r>
            <a:r>
              <a:rPr lang="ar-IQ" dirty="0" err="1" smtClean="0"/>
              <a:t>الطباقية</a:t>
            </a:r>
            <a:r>
              <a:rPr lang="ar-IQ" dirty="0" smtClean="0"/>
              <a:t> الزمنية </a:t>
            </a:r>
            <a:r>
              <a:rPr lang="en-US" dirty="0" err="1" smtClean="0"/>
              <a:t>Chronostratigraphic</a:t>
            </a:r>
            <a:r>
              <a:rPr lang="en-US" dirty="0" smtClean="0"/>
              <a:t> units </a:t>
            </a:r>
          </a:p>
          <a:p>
            <a:r>
              <a:rPr lang="ar-IQ" dirty="0" smtClean="0"/>
              <a:t>4- وحدات الزمن الجيولوجي </a:t>
            </a:r>
            <a:r>
              <a:rPr lang="en-US" dirty="0" smtClean="0"/>
              <a:t>Geologic Time units          </a:t>
            </a:r>
          </a:p>
          <a:p>
            <a:r>
              <a:rPr lang="ar-IQ" dirty="0" smtClean="0"/>
              <a:t>5- وحدات المناخ الجيولوجي </a:t>
            </a:r>
            <a:r>
              <a:rPr lang="en-US" dirty="0" smtClean="0"/>
              <a:t>Geologic Climate units     </a:t>
            </a:r>
            <a:endParaRPr lang="ar-SA" dirty="0"/>
          </a:p>
        </p:txBody>
      </p:sp>
    </p:spTree>
  </p:cSld>
  <p:clrMapOvr>
    <a:masterClrMapping/>
  </p:clrMapOvr>
  <p:transition>
    <p:push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1"/>
            <a:ext cx="9144000" cy="6777038"/>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77227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786563"/>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 y="1"/>
            <a:ext cx="9144000" cy="6796088"/>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44000" cy="6786563"/>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79132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0" y="0"/>
            <a:ext cx="9144000" cy="679132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l="1021" t="-644"/>
          <a:stretch>
            <a:fillRect/>
          </a:stretch>
        </p:blipFill>
        <p:spPr bwMode="auto">
          <a:xfrm rot="5400000">
            <a:off x="1108294" y="-1177707"/>
            <a:ext cx="6858000" cy="9213414"/>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شريط مثقب 3"/>
          <p:cNvSpPr/>
          <p:nvPr/>
        </p:nvSpPr>
        <p:spPr>
          <a:xfrm>
            <a:off x="214282" y="1214422"/>
            <a:ext cx="8715436" cy="500066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solidFill>
                  <a:srgbClr val="FF0000"/>
                </a:solidFill>
              </a:rPr>
              <a:t>موعد الاختبار الثاني</a:t>
            </a:r>
            <a:endParaRPr lang="ar-SA" sz="9600" b="1" dirty="0">
              <a:solidFill>
                <a:srgbClr val="FF0000"/>
              </a:solidFill>
            </a:endParaRPr>
          </a:p>
        </p:txBody>
      </p:sp>
    </p:spTree>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1285852" y="285728"/>
            <a:ext cx="6643734"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Stratigraphic units</a:t>
            </a:r>
            <a:endParaRPr lang="en-US" sz="3200" b="1" dirty="0">
              <a:solidFill>
                <a:srgbClr val="FFFF00"/>
              </a:solidFill>
            </a:endParaRPr>
          </a:p>
        </p:txBody>
      </p:sp>
      <p:sp>
        <p:nvSpPr>
          <p:cNvPr id="4" name="مخطط انسيابي: رابط 3"/>
          <p:cNvSpPr/>
          <p:nvPr/>
        </p:nvSpPr>
        <p:spPr>
          <a:xfrm>
            <a:off x="6858016" y="2357430"/>
            <a:ext cx="1928826" cy="18573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Climate </a:t>
            </a:r>
            <a:endParaRPr lang="en-US" dirty="0"/>
          </a:p>
        </p:txBody>
      </p:sp>
      <p:sp>
        <p:nvSpPr>
          <p:cNvPr id="5" name="مخطط انسيابي: رابط 4"/>
          <p:cNvSpPr/>
          <p:nvPr/>
        </p:nvSpPr>
        <p:spPr>
          <a:xfrm>
            <a:off x="3500430" y="4786322"/>
            <a:ext cx="1928826" cy="18573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Chrono</a:t>
            </a:r>
            <a:r>
              <a:rPr lang="en-US" dirty="0" smtClean="0"/>
              <a:t> </a:t>
            </a:r>
            <a:endParaRPr lang="en-US" dirty="0"/>
          </a:p>
        </p:txBody>
      </p:sp>
      <p:sp>
        <p:nvSpPr>
          <p:cNvPr id="6" name="مخطط انسيابي: رابط 5"/>
          <p:cNvSpPr/>
          <p:nvPr/>
        </p:nvSpPr>
        <p:spPr>
          <a:xfrm>
            <a:off x="6858016" y="4786322"/>
            <a:ext cx="1928826" cy="18573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Geologic time </a:t>
            </a:r>
            <a:endParaRPr lang="en-US" dirty="0"/>
          </a:p>
        </p:txBody>
      </p:sp>
      <p:sp>
        <p:nvSpPr>
          <p:cNvPr id="7" name="مخطط انسيابي: رابط 6"/>
          <p:cNvSpPr/>
          <p:nvPr/>
        </p:nvSpPr>
        <p:spPr>
          <a:xfrm>
            <a:off x="214282" y="4786322"/>
            <a:ext cx="1928826" cy="18573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Bio </a:t>
            </a:r>
            <a:endParaRPr lang="en-US" dirty="0"/>
          </a:p>
        </p:txBody>
      </p:sp>
      <p:sp>
        <p:nvSpPr>
          <p:cNvPr id="8" name="مخطط انسيابي: رابط 7"/>
          <p:cNvSpPr/>
          <p:nvPr/>
        </p:nvSpPr>
        <p:spPr>
          <a:xfrm>
            <a:off x="214282" y="2285992"/>
            <a:ext cx="1928826" cy="185738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Litho </a:t>
            </a:r>
            <a:endParaRPr lang="en-US" dirty="0"/>
          </a:p>
        </p:txBody>
      </p:sp>
      <p:cxnSp>
        <p:nvCxnSpPr>
          <p:cNvPr id="10" name="رابط كسهم مستقيم 9"/>
          <p:cNvCxnSpPr/>
          <p:nvPr/>
        </p:nvCxnSpPr>
        <p:spPr>
          <a:xfrm rot="10800000" flipV="1">
            <a:off x="1571604" y="1500174"/>
            <a:ext cx="1571636"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a:off x="6643702" y="1428736"/>
            <a:ext cx="1143008"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a:stCxn id="2" idx="4"/>
          </p:cNvCxnSpPr>
          <p:nvPr/>
        </p:nvCxnSpPr>
        <p:spPr>
          <a:xfrm rot="5400000">
            <a:off x="2875348" y="3196827"/>
            <a:ext cx="3357586" cy="1071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p:cNvCxnSpPr/>
          <p:nvPr/>
        </p:nvCxnSpPr>
        <p:spPr>
          <a:xfrm rot="5400000">
            <a:off x="964381" y="2250273"/>
            <a:ext cx="3500462" cy="2143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p:nvPr/>
        </p:nvCxnSpPr>
        <p:spPr>
          <a:xfrm rot="16200000" flipH="1">
            <a:off x="4607719" y="2393149"/>
            <a:ext cx="3500462" cy="1857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500" b="1" dirty="0" smtClean="0"/>
              <a:t>نهاية المحاضرة الأولى 3-3</a:t>
            </a:r>
            <a:endParaRPr lang="ar-SA" sz="11500" b="1" dirty="0"/>
          </a:p>
        </p:txBody>
      </p:sp>
    </p:spTree>
  </p:cSld>
  <p:clrMapOvr>
    <a:masterClrMapping/>
  </p:clrMapOvr>
  <p:transition>
    <p:push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071570"/>
          </a:xfrm>
        </p:spPr>
        <p:txBody>
          <a:bodyPr/>
          <a:lstStyle/>
          <a:p>
            <a:r>
              <a:rPr lang="en-US" u="sng" dirty="0" smtClean="0"/>
              <a:t>Lithostratigraphic Units</a:t>
            </a:r>
            <a:endParaRPr lang="ar-SA" u="sng" dirty="0"/>
          </a:p>
        </p:txBody>
      </p:sp>
      <p:sp>
        <p:nvSpPr>
          <p:cNvPr id="3" name="عنوان فرعي 2"/>
          <p:cNvSpPr>
            <a:spLocks noGrp="1"/>
          </p:cNvSpPr>
          <p:nvPr>
            <p:ph type="subTitle" idx="1"/>
          </p:nvPr>
        </p:nvSpPr>
        <p:spPr>
          <a:xfrm>
            <a:off x="533400" y="1214422"/>
            <a:ext cx="7854696" cy="5429288"/>
          </a:xfrm>
        </p:spPr>
        <p:txBody>
          <a:bodyPr>
            <a:normAutofit/>
          </a:bodyPr>
          <a:lstStyle/>
          <a:p>
            <a:pPr>
              <a:buFont typeface="Arial" pitchFamily="34" charset="0"/>
              <a:buChar char="•"/>
            </a:pPr>
            <a:r>
              <a:rPr lang="ar-IQ" dirty="0" smtClean="0"/>
              <a:t>تعريفها :- </a:t>
            </a:r>
            <a:r>
              <a:rPr lang="ar-IQ" dirty="0" err="1" smtClean="0"/>
              <a:t>اجزاء</a:t>
            </a:r>
            <a:r>
              <a:rPr lang="ar-IQ" dirty="0" smtClean="0"/>
              <a:t> من صخور القشرة </a:t>
            </a:r>
            <a:r>
              <a:rPr lang="ar-IQ" dirty="0" err="1" smtClean="0"/>
              <a:t>الارضية</a:t>
            </a:r>
            <a:r>
              <a:rPr lang="ar-IQ" dirty="0" smtClean="0"/>
              <a:t> تتميز وتحدد على </a:t>
            </a:r>
            <a:r>
              <a:rPr lang="ar-IQ" dirty="0" err="1" smtClean="0"/>
              <a:t>اساس</a:t>
            </a:r>
            <a:r>
              <a:rPr lang="ar-IQ" dirty="0" smtClean="0"/>
              <a:t> صفاتها الصخرية الطبيعية التي تكون واضحة في الحقل مثل اللون.</a:t>
            </a:r>
          </a:p>
          <a:p>
            <a:pPr>
              <a:buFont typeface="Arial" pitchFamily="34" charset="0"/>
              <a:buChar char="•"/>
            </a:pPr>
            <a:r>
              <a:rPr lang="ar-IQ" dirty="0" smtClean="0"/>
              <a:t>حدودها :- توضع حدودها في مناطق التغير الواضحة </a:t>
            </a:r>
            <a:r>
              <a:rPr lang="ar-IQ" dirty="0" err="1" smtClean="0"/>
              <a:t>او</a:t>
            </a:r>
            <a:r>
              <a:rPr lang="ar-IQ" dirty="0" smtClean="0"/>
              <a:t> بشكل اعتباطي.</a:t>
            </a:r>
          </a:p>
          <a:p>
            <a:pPr>
              <a:buFont typeface="Arial" pitchFamily="34" charset="0"/>
              <a:buChar char="•"/>
            </a:pPr>
            <a:r>
              <a:rPr lang="ar-IQ" dirty="0" smtClean="0"/>
              <a:t>امتدادها :- يتم تشخيصها بالاستناد </a:t>
            </a:r>
            <a:r>
              <a:rPr lang="ar-IQ" dirty="0" err="1" smtClean="0"/>
              <a:t>الى</a:t>
            </a:r>
            <a:r>
              <a:rPr lang="ar-IQ" dirty="0" smtClean="0"/>
              <a:t> معرفة كاملة بامتدادات تلك الوحدة جانبيا وعموديا.</a:t>
            </a:r>
          </a:p>
          <a:p>
            <a:pPr>
              <a:buFont typeface="Arial" pitchFamily="34" charset="0"/>
              <a:buChar char="•"/>
            </a:pPr>
            <a:r>
              <a:rPr lang="ar-IQ" dirty="0" smtClean="0"/>
              <a:t>المقطع النموذجي </a:t>
            </a:r>
            <a:r>
              <a:rPr lang="en-US" dirty="0" smtClean="0"/>
              <a:t>type section </a:t>
            </a:r>
            <a:r>
              <a:rPr lang="ar-IQ" dirty="0" smtClean="0"/>
              <a:t> :- هو النموذج المثال الذي يمثل وحدة </a:t>
            </a:r>
            <a:r>
              <a:rPr lang="ar-IQ" dirty="0" err="1" smtClean="0"/>
              <a:t>طباقية</a:t>
            </a:r>
            <a:r>
              <a:rPr lang="ar-IQ" dirty="0" smtClean="0"/>
              <a:t> وحدودها ويشخص لفترة زمنية محددة في تعاقب معين للطبقات.</a:t>
            </a:r>
          </a:p>
          <a:p>
            <a:pPr>
              <a:buFont typeface="Arial" pitchFamily="34" charset="0"/>
              <a:buChar char="•"/>
            </a:pPr>
            <a:r>
              <a:rPr lang="ar-IQ" dirty="0" smtClean="0"/>
              <a:t>الموقع النموذجي </a:t>
            </a:r>
            <a:r>
              <a:rPr lang="en-US" dirty="0" smtClean="0"/>
              <a:t>type locality </a:t>
            </a:r>
            <a:r>
              <a:rPr lang="ar-IQ" dirty="0" smtClean="0"/>
              <a:t> :- يشير </a:t>
            </a:r>
            <a:r>
              <a:rPr lang="ar-IQ" dirty="0" err="1" smtClean="0"/>
              <a:t>الى</a:t>
            </a:r>
            <a:r>
              <a:rPr lang="ar-IQ" dirty="0" smtClean="0"/>
              <a:t> منطقة جغرافية يقع فيها المقطع النموذجي.</a:t>
            </a:r>
          </a:p>
          <a:p>
            <a:pPr>
              <a:buFont typeface="Arial" pitchFamily="34" charset="0"/>
              <a:buChar char="•"/>
            </a:pPr>
            <a:r>
              <a:rPr lang="ar-IQ" dirty="0" smtClean="0"/>
              <a:t>علاقة الوحدة </a:t>
            </a:r>
            <a:r>
              <a:rPr lang="ar-IQ" dirty="0" err="1" smtClean="0"/>
              <a:t>الطباقية</a:t>
            </a:r>
            <a:r>
              <a:rPr lang="ar-IQ" dirty="0" smtClean="0"/>
              <a:t> الصخرية بالتاريخ الجيولوجي</a:t>
            </a:r>
          </a:p>
          <a:p>
            <a:pPr>
              <a:buFont typeface="Arial" pitchFamily="34" charset="0"/>
              <a:buChar char="•"/>
            </a:pPr>
            <a:r>
              <a:rPr lang="ar-IQ" dirty="0" smtClean="0"/>
              <a:t> علاقة الوحدة </a:t>
            </a:r>
            <a:r>
              <a:rPr lang="ar-IQ" dirty="0" err="1" smtClean="0"/>
              <a:t>الطباقية</a:t>
            </a:r>
            <a:r>
              <a:rPr lang="ar-IQ" dirty="0" smtClean="0"/>
              <a:t> الصخرية بمفاهيم الزمن الجيولوجي</a:t>
            </a:r>
          </a:p>
          <a:p>
            <a:pPr>
              <a:buFont typeface="Arial" pitchFamily="34" charset="0"/>
              <a:buChar char="•"/>
            </a:pPr>
            <a:r>
              <a:rPr lang="ar-IQ" dirty="0" smtClean="0"/>
              <a:t> </a:t>
            </a:r>
            <a:r>
              <a:rPr lang="ar-IQ" dirty="0" err="1" smtClean="0"/>
              <a:t>اقسام</a:t>
            </a:r>
            <a:r>
              <a:rPr lang="ar-IQ" dirty="0" smtClean="0"/>
              <a:t> الوحدات </a:t>
            </a:r>
            <a:r>
              <a:rPr lang="ar-IQ" dirty="0" err="1" smtClean="0"/>
              <a:t>الطباقية</a:t>
            </a:r>
            <a:r>
              <a:rPr lang="ar-IQ" dirty="0" smtClean="0"/>
              <a:t> الصخرية الرسمية والغير رسمية</a:t>
            </a:r>
          </a:p>
          <a:p>
            <a:pPr>
              <a:buFont typeface="Arial" pitchFamily="34" charset="0"/>
              <a:buChar char="•"/>
            </a:pPr>
            <a:endParaRPr lang="ar-SA" dirty="0"/>
          </a:p>
        </p:txBody>
      </p:sp>
    </p:spTree>
  </p:cSld>
  <p:clrMapOvr>
    <a:masterClrMapping/>
  </p:clrMapOvr>
  <p:transition>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14282" y="1000108"/>
            <a:ext cx="8572560" cy="5143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400" b="1" dirty="0" smtClean="0">
                <a:solidFill>
                  <a:srgbClr val="FF0000"/>
                </a:solidFill>
              </a:rPr>
              <a:t>تذكير</a:t>
            </a:r>
          </a:p>
          <a:p>
            <a:endParaRPr lang="ar-SA" b="1" dirty="0" smtClean="0">
              <a:solidFill>
                <a:schemeClr val="tx1">
                  <a:lumMod val="95000"/>
                  <a:lumOff val="5000"/>
                </a:schemeClr>
              </a:solidFill>
            </a:endParaRPr>
          </a:p>
          <a:p>
            <a:r>
              <a:rPr lang="ar-SA" sz="2800" b="1" dirty="0" smtClean="0">
                <a:solidFill>
                  <a:schemeClr val="tx1">
                    <a:lumMod val="95000"/>
                    <a:lumOff val="5000"/>
                  </a:schemeClr>
                </a:solidFill>
              </a:rPr>
              <a:t>المحاضرة الأولى:-</a:t>
            </a:r>
          </a:p>
          <a:p>
            <a:r>
              <a:rPr lang="ar-SA" sz="2800" b="1" dirty="0" smtClean="0">
                <a:solidFill>
                  <a:srgbClr val="FFFF00"/>
                </a:solidFill>
              </a:rPr>
              <a:t>1- اتفاق</a:t>
            </a:r>
          </a:p>
          <a:p>
            <a:r>
              <a:rPr lang="ar-SA" sz="2800" b="1" dirty="0" smtClean="0">
                <a:solidFill>
                  <a:srgbClr val="FFFF00"/>
                </a:solidFill>
              </a:rPr>
              <a:t>2- نشاط صفي ولاصفي</a:t>
            </a:r>
          </a:p>
          <a:p>
            <a:r>
              <a:rPr lang="ar-SA" sz="2800" b="1" dirty="0" smtClean="0">
                <a:solidFill>
                  <a:srgbClr val="FFFF00"/>
                </a:solidFill>
              </a:rPr>
              <a:t>3- حضور المحاضرات (الموعد)</a:t>
            </a:r>
          </a:p>
          <a:p>
            <a:r>
              <a:rPr lang="ar-SA" sz="2800" b="1" dirty="0" smtClean="0">
                <a:solidFill>
                  <a:srgbClr val="FFFF00"/>
                </a:solidFill>
              </a:rPr>
              <a:t>4- الاختبارات </a:t>
            </a:r>
          </a:p>
          <a:p>
            <a:r>
              <a:rPr lang="ar-SA" sz="2800" b="1" dirty="0" smtClean="0">
                <a:solidFill>
                  <a:srgbClr val="FFFF00"/>
                </a:solidFill>
              </a:rPr>
              <a:t>5- تقسيم الدرجات</a:t>
            </a:r>
          </a:p>
          <a:p>
            <a:r>
              <a:rPr lang="ar-SA" sz="2800" b="1" dirty="0" smtClean="0">
                <a:solidFill>
                  <a:srgbClr val="FFFF00"/>
                </a:solidFill>
              </a:rPr>
              <a:t>6- المختبرات</a:t>
            </a:r>
          </a:p>
          <a:p>
            <a:r>
              <a:rPr lang="ar-SA" sz="2800" b="1" dirty="0" smtClean="0">
                <a:solidFill>
                  <a:srgbClr val="FFFF00"/>
                </a:solidFill>
              </a:rPr>
              <a:t>7- </a:t>
            </a:r>
            <a:r>
              <a:rPr lang="ar-SA" sz="2800" b="1" smtClean="0">
                <a:solidFill>
                  <a:srgbClr val="FFFF00"/>
                </a:solidFill>
              </a:rPr>
              <a:t>مفردات المنهاج</a:t>
            </a:r>
          </a:p>
        </p:txBody>
      </p:sp>
    </p:spTree>
  </p:cSld>
  <p:clrMapOvr>
    <a:masterClrMapping/>
  </p:clrMapOvr>
  <p:transition>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85728"/>
            <a:ext cx="7851648" cy="1000132"/>
          </a:xfrm>
        </p:spPr>
        <p:txBody>
          <a:bodyPr>
            <a:normAutofit/>
          </a:bodyPr>
          <a:lstStyle/>
          <a:p>
            <a:r>
              <a:rPr lang="ar-IQ" dirty="0" smtClean="0"/>
              <a:t>الوحدات </a:t>
            </a:r>
            <a:r>
              <a:rPr lang="ar-IQ" dirty="0" err="1" smtClean="0"/>
              <a:t>الطباقية</a:t>
            </a:r>
            <a:r>
              <a:rPr lang="ar-IQ" dirty="0" smtClean="0"/>
              <a:t> الصخرية الرسمية</a:t>
            </a:r>
            <a:endParaRPr lang="ar-SA" dirty="0"/>
          </a:p>
        </p:txBody>
      </p:sp>
      <p:sp>
        <p:nvSpPr>
          <p:cNvPr id="3" name="عنوان فرعي 2"/>
          <p:cNvSpPr>
            <a:spLocks noGrp="1"/>
          </p:cNvSpPr>
          <p:nvPr>
            <p:ph type="subTitle" idx="1"/>
          </p:nvPr>
        </p:nvSpPr>
        <p:spPr>
          <a:xfrm>
            <a:off x="571472" y="1285860"/>
            <a:ext cx="7854696" cy="5214974"/>
          </a:xfrm>
        </p:spPr>
        <p:txBody>
          <a:bodyPr/>
          <a:lstStyle/>
          <a:p>
            <a:r>
              <a:rPr lang="ar-IQ" dirty="0" smtClean="0"/>
              <a:t>1- المجموعة </a:t>
            </a:r>
            <a:r>
              <a:rPr lang="en-US" dirty="0" err="1" smtClean="0"/>
              <a:t>Groupe</a:t>
            </a:r>
            <a:r>
              <a:rPr lang="en-US" dirty="0" smtClean="0"/>
              <a:t>       </a:t>
            </a:r>
            <a:endParaRPr lang="ar-IQ" dirty="0" smtClean="0"/>
          </a:p>
          <a:p>
            <a:r>
              <a:rPr lang="ar-IQ" dirty="0" smtClean="0"/>
              <a:t>2- التكوين   </a:t>
            </a:r>
            <a:r>
              <a:rPr lang="en-US" dirty="0" smtClean="0"/>
              <a:t>formation   </a:t>
            </a:r>
            <a:endParaRPr lang="ar-IQ" dirty="0" smtClean="0"/>
          </a:p>
          <a:p>
            <a:r>
              <a:rPr lang="ar-IQ" dirty="0" smtClean="0"/>
              <a:t>3- العضو </a:t>
            </a:r>
            <a:r>
              <a:rPr lang="en-US" dirty="0" smtClean="0"/>
              <a:t>member        </a:t>
            </a:r>
            <a:endParaRPr lang="ar-IQ" dirty="0" smtClean="0"/>
          </a:p>
          <a:p>
            <a:r>
              <a:rPr lang="ar-IQ" dirty="0" smtClean="0"/>
              <a:t>4- الطبقة  </a:t>
            </a:r>
            <a:r>
              <a:rPr lang="en-US" dirty="0" smtClean="0"/>
              <a:t>bed               </a:t>
            </a:r>
            <a:endParaRPr lang="ar-IQ" dirty="0" smtClean="0"/>
          </a:p>
          <a:p>
            <a:r>
              <a:rPr lang="ar-IQ" dirty="0" smtClean="0"/>
              <a:t>5- </a:t>
            </a:r>
            <a:r>
              <a:rPr lang="en-US" dirty="0" err="1" smtClean="0"/>
              <a:t>Laminae</a:t>
            </a:r>
            <a:r>
              <a:rPr lang="en-US" dirty="0" smtClean="0"/>
              <a:t>                 </a:t>
            </a:r>
            <a:endParaRPr lang="ar-IQ"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538163" y="493713"/>
            <a:ext cx="8066087" cy="5868987"/>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28596" y="1071546"/>
            <a:ext cx="8372475" cy="555307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509618" y="785794"/>
            <a:ext cx="8420100" cy="601027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438180" y="819174"/>
            <a:ext cx="8420100" cy="603885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42852"/>
            <a:ext cx="7851648" cy="714380"/>
          </a:xfrm>
        </p:spPr>
        <p:txBody>
          <a:bodyPr>
            <a:normAutofit fontScale="90000"/>
          </a:bodyPr>
          <a:lstStyle/>
          <a:p>
            <a:r>
              <a:rPr lang="ar-IQ" dirty="0" smtClean="0"/>
              <a:t>الوحدات </a:t>
            </a:r>
            <a:r>
              <a:rPr lang="ar-IQ" dirty="0" err="1" smtClean="0"/>
              <a:t>الطباقية</a:t>
            </a:r>
            <a:r>
              <a:rPr lang="ar-IQ" dirty="0" smtClean="0"/>
              <a:t> الصخرية الغير الرسمية</a:t>
            </a:r>
            <a:endParaRPr lang="ar-SA" dirty="0"/>
          </a:p>
        </p:txBody>
      </p:sp>
      <p:sp>
        <p:nvSpPr>
          <p:cNvPr id="3" name="عنوان فرعي 2"/>
          <p:cNvSpPr>
            <a:spLocks noGrp="1"/>
          </p:cNvSpPr>
          <p:nvPr>
            <p:ph type="subTitle" idx="1"/>
          </p:nvPr>
        </p:nvSpPr>
        <p:spPr>
          <a:xfrm>
            <a:off x="533400" y="857232"/>
            <a:ext cx="7854696" cy="5857916"/>
          </a:xfrm>
        </p:spPr>
        <p:txBody>
          <a:bodyPr/>
          <a:lstStyle/>
          <a:p>
            <a:r>
              <a:rPr lang="ar-IQ" dirty="0" smtClean="0"/>
              <a:t> 1- الطبقة الدالة  </a:t>
            </a:r>
            <a:r>
              <a:rPr lang="en-US" dirty="0" smtClean="0"/>
              <a:t>marker bed</a:t>
            </a:r>
            <a:endParaRPr lang="ar-IQ" dirty="0" smtClean="0"/>
          </a:p>
          <a:p>
            <a:r>
              <a:rPr lang="ar-IQ" dirty="0" smtClean="0"/>
              <a:t> 2- النطاق  </a:t>
            </a:r>
            <a:r>
              <a:rPr lang="en-US" dirty="0" smtClean="0"/>
              <a:t>zone                  </a:t>
            </a:r>
            <a:endParaRPr lang="ar-IQ" dirty="0" smtClean="0"/>
          </a:p>
          <a:p>
            <a:r>
              <a:rPr lang="ar-IQ" dirty="0" smtClean="0"/>
              <a:t> 3- العدسة  </a:t>
            </a:r>
            <a:r>
              <a:rPr lang="en-US" dirty="0" smtClean="0"/>
              <a:t>lentil                 </a:t>
            </a:r>
            <a:endParaRPr lang="ar-IQ" dirty="0" smtClean="0"/>
          </a:p>
          <a:p>
            <a:r>
              <a:rPr lang="ar-IQ" dirty="0" smtClean="0"/>
              <a:t> 4- اللسان  </a:t>
            </a:r>
            <a:r>
              <a:rPr lang="en-US" dirty="0" smtClean="0"/>
              <a:t>tongue              </a:t>
            </a:r>
            <a:endParaRPr lang="ar-SA" dirty="0"/>
          </a:p>
        </p:txBody>
      </p:sp>
    </p:spTree>
  </p:cSld>
  <p:clrMapOvr>
    <a:masterClrMapping/>
  </p:clrMapOvr>
  <p:transition>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85786" y="214290"/>
            <a:ext cx="7572428"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Lithostratigraphic Units</a:t>
            </a:r>
            <a:endParaRPr lang="en-US" sz="2400" b="1" dirty="0">
              <a:solidFill>
                <a:srgbClr val="FFFF00"/>
              </a:solidFill>
            </a:endParaRPr>
          </a:p>
        </p:txBody>
      </p:sp>
      <p:cxnSp>
        <p:nvCxnSpPr>
          <p:cNvPr id="5" name="رابط مستقيم 4"/>
          <p:cNvCxnSpPr/>
          <p:nvPr/>
        </p:nvCxnSpPr>
        <p:spPr>
          <a:xfrm rot="16200000" flipH="1">
            <a:off x="5214954" y="3857616"/>
            <a:ext cx="5857892" cy="142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5400000">
            <a:off x="-1821689" y="3893335"/>
            <a:ext cx="5857892" cy="71438"/>
          </a:xfrm>
          <a:prstGeom prst="line">
            <a:avLst/>
          </a:prstGeom>
        </p:spPr>
        <p:style>
          <a:lnRef idx="1">
            <a:schemeClr val="accent1"/>
          </a:lnRef>
          <a:fillRef idx="0">
            <a:schemeClr val="accent1"/>
          </a:fillRef>
          <a:effectRef idx="0">
            <a:schemeClr val="accent1"/>
          </a:effectRef>
          <a:fontRef idx="minor">
            <a:schemeClr val="tx1"/>
          </a:fontRef>
        </p:style>
      </p:cxnSp>
      <p:sp>
        <p:nvSpPr>
          <p:cNvPr id="13" name="مكعب 12"/>
          <p:cNvSpPr/>
          <p:nvPr/>
        </p:nvSpPr>
        <p:spPr>
          <a:xfrm>
            <a:off x="5857884" y="1571612"/>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Groupe</a:t>
            </a:r>
            <a:r>
              <a:rPr lang="en-US" dirty="0" smtClean="0"/>
              <a:t> </a:t>
            </a:r>
            <a:endParaRPr lang="en-US" dirty="0"/>
          </a:p>
        </p:txBody>
      </p:sp>
      <p:sp>
        <p:nvSpPr>
          <p:cNvPr id="14" name="مكعب 13"/>
          <p:cNvSpPr/>
          <p:nvPr/>
        </p:nvSpPr>
        <p:spPr>
          <a:xfrm>
            <a:off x="5857884" y="2571744"/>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Formation </a:t>
            </a:r>
            <a:endParaRPr lang="en-US" dirty="0"/>
          </a:p>
        </p:txBody>
      </p:sp>
      <p:sp>
        <p:nvSpPr>
          <p:cNvPr id="15" name="مكعب 14"/>
          <p:cNvSpPr/>
          <p:nvPr/>
        </p:nvSpPr>
        <p:spPr>
          <a:xfrm>
            <a:off x="5857884" y="3643314"/>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Member </a:t>
            </a:r>
            <a:endParaRPr lang="en-US" dirty="0"/>
          </a:p>
        </p:txBody>
      </p:sp>
      <p:sp>
        <p:nvSpPr>
          <p:cNvPr id="16" name="مكعب 15"/>
          <p:cNvSpPr/>
          <p:nvPr/>
        </p:nvSpPr>
        <p:spPr>
          <a:xfrm>
            <a:off x="5857884" y="4786322"/>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Bed </a:t>
            </a:r>
            <a:endParaRPr lang="en-US" dirty="0"/>
          </a:p>
        </p:txBody>
      </p:sp>
      <p:sp>
        <p:nvSpPr>
          <p:cNvPr id="17" name="مكعب 16"/>
          <p:cNvSpPr/>
          <p:nvPr/>
        </p:nvSpPr>
        <p:spPr>
          <a:xfrm>
            <a:off x="5857884" y="5857892"/>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Laminae</a:t>
            </a:r>
            <a:r>
              <a:rPr lang="en-US" dirty="0" smtClean="0"/>
              <a:t> </a:t>
            </a:r>
            <a:endParaRPr lang="en-US" dirty="0"/>
          </a:p>
        </p:txBody>
      </p:sp>
      <p:sp>
        <p:nvSpPr>
          <p:cNvPr id="18" name="مكعب 17"/>
          <p:cNvSpPr/>
          <p:nvPr/>
        </p:nvSpPr>
        <p:spPr>
          <a:xfrm>
            <a:off x="500034" y="1428736"/>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Marker bed</a:t>
            </a:r>
            <a:endParaRPr lang="en-US" dirty="0"/>
          </a:p>
        </p:txBody>
      </p:sp>
      <p:sp>
        <p:nvSpPr>
          <p:cNvPr id="19" name="مكعب 18"/>
          <p:cNvSpPr/>
          <p:nvPr/>
        </p:nvSpPr>
        <p:spPr>
          <a:xfrm>
            <a:off x="357158" y="2786058"/>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Lentil </a:t>
            </a:r>
            <a:endParaRPr lang="en-US" dirty="0"/>
          </a:p>
        </p:txBody>
      </p:sp>
      <p:sp>
        <p:nvSpPr>
          <p:cNvPr id="20" name="مكعب 19"/>
          <p:cNvSpPr/>
          <p:nvPr/>
        </p:nvSpPr>
        <p:spPr>
          <a:xfrm>
            <a:off x="285720" y="4286256"/>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Tongue </a:t>
            </a:r>
            <a:endParaRPr lang="en-US" dirty="0"/>
          </a:p>
        </p:txBody>
      </p:sp>
      <p:sp>
        <p:nvSpPr>
          <p:cNvPr id="21" name="مكعب 20"/>
          <p:cNvSpPr/>
          <p:nvPr/>
        </p:nvSpPr>
        <p:spPr>
          <a:xfrm>
            <a:off x="285720" y="5786454"/>
            <a:ext cx="3071834" cy="71438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Zone </a:t>
            </a:r>
            <a:endParaRPr lang="en-US" dirty="0"/>
          </a:p>
        </p:txBody>
      </p:sp>
    </p:spTree>
  </p:cSld>
  <p:clrMapOvr>
    <a:masterClrMapping/>
  </p:clrMapOvr>
  <p:transition>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42852"/>
            <a:ext cx="7851648" cy="1000132"/>
          </a:xfrm>
        </p:spPr>
        <p:txBody>
          <a:bodyPr/>
          <a:lstStyle/>
          <a:p>
            <a:r>
              <a:rPr lang="ar-IQ" dirty="0" smtClean="0"/>
              <a:t>تسمية الوحدات </a:t>
            </a:r>
            <a:r>
              <a:rPr lang="ar-IQ" dirty="0" err="1" smtClean="0"/>
              <a:t>الطباقية</a:t>
            </a:r>
            <a:r>
              <a:rPr lang="ar-IQ" dirty="0" smtClean="0"/>
              <a:t> الصخري </a:t>
            </a:r>
            <a:endParaRPr lang="ar-SA" dirty="0"/>
          </a:p>
        </p:txBody>
      </p:sp>
      <p:sp>
        <p:nvSpPr>
          <p:cNvPr id="3" name="عنوان فرعي 2"/>
          <p:cNvSpPr>
            <a:spLocks noGrp="1"/>
          </p:cNvSpPr>
          <p:nvPr>
            <p:ph type="subTitle" idx="1"/>
          </p:nvPr>
        </p:nvSpPr>
        <p:spPr>
          <a:xfrm>
            <a:off x="533400" y="1071546"/>
            <a:ext cx="7854696" cy="5572164"/>
          </a:xfrm>
        </p:spPr>
        <p:txBody>
          <a:bodyPr>
            <a:normAutofit/>
          </a:bodyPr>
          <a:lstStyle/>
          <a:p>
            <a:pPr>
              <a:buFont typeface="Arial" pitchFamily="34" charset="0"/>
              <a:buChar char="•"/>
            </a:pPr>
            <a:r>
              <a:rPr lang="ar-IQ" dirty="0" smtClean="0"/>
              <a:t>  الخطوات المستخدمة لاستحداث وحدة وحدة </a:t>
            </a:r>
            <a:r>
              <a:rPr lang="ar-IQ" dirty="0" err="1" smtClean="0"/>
              <a:t>طباقية</a:t>
            </a:r>
            <a:r>
              <a:rPr lang="ar-IQ" dirty="0" smtClean="0"/>
              <a:t> صخرية</a:t>
            </a:r>
          </a:p>
          <a:p>
            <a:pPr>
              <a:buFont typeface="Arial" pitchFamily="34" charset="0"/>
              <a:buChar char="•"/>
            </a:pPr>
            <a:endParaRPr lang="ar-IQ" dirty="0" smtClean="0"/>
          </a:p>
          <a:p>
            <a:pPr>
              <a:buFont typeface="Arial" pitchFamily="34" charset="0"/>
              <a:buChar char="•"/>
            </a:pPr>
            <a:r>
              <a:rPr lang="ar-IQ" dirty="0" smtClean="0"/>
              <a:t>  </a:t>
            </a:r>
            <a:r>
              <a:rPr lang="ar-IQ" dirty="0" err="1" smtClean="0"/>
              <a:t>اسماء</a:t>
            </a:r>
            <a:r>
              <a:rPr lang="ar-IQ" dirty="0" smtClean="0"/>
              <a:t> الوحدات </a:t>
            </a:r>
            <a:r>
              <a:rPr lang="ar-IQ" dirty="0" err="1" smtClean="0"/>
              <a:t>الطباقية</a:t>
            </a:r>
            <a:r>
              <a:rPr lang="ar-IQ" dirty="0" smtClean="0"/>
              <a:t> الصخرية السطحية والتحت سطحية</a:t>
            </a:r>
          </a:p>
          <a:p>
            <a:pPr>
              <a:buFont typeface="Arial" pitchFamily="34" charset="0"/>
              <a:buChar char="•"/>
            </a:pPr>
            <a:endParaRPr lang="ar-IQ" dirty="0" smtClean="0"/>
          </a:p>
          <a:p>
            <a:pPr>
              <a:buFont typeface="Arial" pitchFamily="34" charset="0"/>
              <a:buChar char="•"/>
            </a:pPr>
            <a:r>
              <a:rPr lang="ar-IQ" dirty="0" err="1" smtClean="0"/>
              <a:t>اعادة</a:t>
            </a:r>
            <a:r>
              <a:rPr lang="ar-IQ" dirty="0" smtClean="0"/>
              <a:t> النظر في تقسيم الوحدات </a:t>
            </a:r>
            <a:r>
              <a:rPr lang="ar-IQ" dirty="0" err="1" smtClean="0"/>
              <a:t>الطباقية</a:t>
            </a:r>
            <a:r>
              <a:rPr lang="ar-IQ" dirty="0" smtClean="0"/>
              <a:t> الصخرية</a:t>
            </a:r>
            <a:endParaRPr lang="en-US" dirty="0" smtClean="0"/>
          </a:p>
          <a:p>
            <a:pPr>
              <a:buFont typeface="Arial" pitchFamily="34" charset="0"/>
              <a:buChar char="•"/>
            </a:pPr>
            <a:r>
              <a:rPr lang="ar-IQ" dirty="0" smtClean="0"/>
              <a:t>امتدادات الوحدة </a:t>
            </a:r>
            <a:r>
              <a:rPr lang="ar-IQ" dirty="0" err="1" smtClean="0"/>
              <a:t>الطباقية</a:t>
            </a:r>
            <a:r>
              <a:rPr lang="ar-IQ" dirty="0" smtClean="0"/>
              <a:t> الصخرية</a:t>
            </a:r>
          </a:p>
          <a:p>
            <a:pPr>
              <a:buFont typeface="Arial" pitchFamily="34" charset="0"/>
              <a:buChar char="•"/>
            </a:pPr>
            <a:r>
              <a:rPr lang="ar-IQ" dirty="0" smtClean="0"/>
              <a:t>الحدود السياسية </a:t>
            </a:r>
          </a:p>
          <a:p>
            <a:pPr>
              <a:buFont typeface="Arial" pitchFamily="34" charset="0"/>
              <a:buChar char="•"/>
            </a:pPr>
            <a:r>
              <a:rPr lang="ar-IQ" dirty="0" smtClean="0"/>
              <a:t> المكافئات الصخرية</a:t>
            </a:r>
          </a:p>
          <a:p>
            <a:pPr>
              <a:buFont typeface="Arial" pitchFamily="34" charset="0"/>
              <a:buChar char="•"/>
            </a:pPr>
            <a:endParaRPr lang="ar-IQ" dirty="0" smtClean="0"/>
          </a:p>
          <a:p>
            <a:endParaRPr lang="ar-IQ" dirty="0" smtClean="0"/>
          </a:p>
          <a:p>
            <a:pPr>
              <a:buFont typeface="Arial" pitchFamily="34" charset="0"/>
              <a:buChar char="•"/>
            </a:pPr>
            <a:endParaRPr lang="ar-IQ" dirty="0" smtClean="0"/>
          </a:p>
        </p:txBody>
      </p:sp>
    </p:spTree>
  </p:cSld>
  <p:clrMapOvr>
    <a:masterClrMapping/>
  </p:clrMapOvr>
  <p:transition>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descr="D:\GENRAL GEOLOGY COLLECTION\Breakup of Gondwanaland_files\TM1an_loop.gif"/>
          <p:cNvPicPr>
            <a:picLocks noChangeAspect="1" noChangeArrowheads="1" noCrop="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500042"/>
            <a:ext cx="7851648" cy="1143008"/>
          </a:xfrm>
        </p:spPr>
        <p:txBody>
          <a:bodyPr>
            <a:normAutofit fontScale="90000"/>
          </a:bodyPr>
          <a:lstStyle/>
          <a:p>
            <a:r>
              <a:rPr lang="en-US" dirty="0" smtClean="0"/>
              <a:t/>
            </a:r>
            <a:br>
              <a:rPr lang="en-US" dirty="0" smtClean="0"/>
            </a:br>
            <a:r>
              <a:rPr lang="ar-SA" dirty="0" smtClean="0"/>
              <a:t> الوحدة الطباقية الحياتية  </a:t>
            </a:r>
            <a:r>
              <a:rPr lang="en-US" dirty="0" smtClean="0"/>
              <a:t>(Biostratigraphic Units)</a:t>
            </a:r>
            <a:endParaRPr lang="ar-SA" dirty="0"/>
          </a:p>
        </p:txBody>
      </p:sp>
      <p:sp>
        <p:nvSpPr>
          <p:cNvPr id="3" name="عنوان فرعي 2"/>
          <p:cNvSpPr>
            <a:spLocks noGrp="1"/>
          </p:cNvSpPr>
          <p:nvPr>
            <p:ph type="subTitle" idx="1"/>
          </p:nvPr>
        </p:nvSpPr>
        <p:spPr>
          <a:xfrm>
            <a:off x="142844" y="1500174"/>
            <a:ext cx="8786874" cy="5214974"/>
          </a:xfrm>
        </p:spPr>
        <p:txBody>
          <a:bodyPr>
            <a:normAutofit fontScale="92500" lnSpcReduction="20000"/>
          </a:bodyPr>
          <a:lstStyle/>
          <a:p>
            <a:r>
              <a:rPr lang="ar-IQ" sz="2000" dirty="0" smtClean="0"/>
              <a:t> </a:t>
            </a:r>
            <a:r>
              <a:rPr lang="ar-IQ" sz="2000" b="1" dirty="0" smtClean="0"/>
              <a:t>* الوحدة </a:t>
            </a:r>
            <a:r>
              <a:rPr lang="ar-IQ" sz="2000" b="1" dirty="0" err="1" smtClean="0"/>
              <a:t>الطباقية</a:t>
            </a:r>
            <a:r>
              <a:rPr lang="ar-IQ" sz="2000" b="1" dirty="0" smtClean="0"/>
              <a:t> الحياتية هي طبقة أو مجموعة من الطبقات الصخرية تمتاز بمحتوياتها من </a:t>
            </a:r>
            <a:r>
              <a:rPr lang="ar-IQ" sz="2000" b="1" dirty="0" err="1" smtClean="0"/>
              <a:t>الأحافير</a:t>
            </a:r>
            <a:r>
              <a:rPr lang="ar-IQ" sz="2000" b="1" dirty="0" smtClean="0"/>
              <a:t> – أو أية صفة </a:t>
            </a:r>
            <a:r>
              <a:rPr lang="ar-IQ" sz="2000" b="1" dirty="0" err="1" smtClean="0"/>
              <a:t>أحفورية</a:t>
            </a:r>
            <a:r>
              <a:rPr lang="ar-IQ" sz="2000" b="1" dirty="0" smtClean="0"/>
              <a:t> (</a:t>
            </a:r>
            <a:r>
              <a:rPr lang="ar-IQ" sz="2000" b="1" dirty="0" err="1" smtClean="0"/>
              <a:t>بالنتولوجية</a:t>
            </a:r>
            <a:r>
              <a:rPr lang="ar-IQ" sz="2000" b="1" dirty="0" smtClean="0"/>
              <a:t>) والمتكونة موضعياً مع الصخور التي تحويها بذا تفرقها عن الطبقات المجاورة.</a:t>
            </a:r>
          </a:p>
          <a:p>
            <a:endParaRPr lang="ar-IQ" sz="2000" b="1" dirty="0" smtClean="0"/>
          </a:p>
          <a:p>
            <a:r>
              <a:rPr lang="ar-IQ" sz="2000" b="1" dirty="0" smtClean="0"/>
              <a:t>* يقصد بالصفة </a:t>
            </a:r>
            <a:r>
              <a:rPr lang="ar-IQ" sz="2000" b="1" dirty="0" err="1" smtClean="0"/>
              <a:t>الأحفورية</a:t>
            </a:r>
            <a:r>
              <a:rPr lang="ar-IQ" sz="2000" b="1" dirty="0" smtClean="0"/>
              <a:t> أنواع </a:t>
            </a:r>
            <a:r>
              <a:rPr lang="ar-IQ" sz="2000" b="1" dirty="0" err="1" smtClean="0"/>
              <a:t>الأحافير</a:t>
            </a:r>
            <a:r>
              <a:rPr lang="ar-IQ" sz="2000" b="1" dirty="0" smtClean="0"/>
              <a:t> ، كثرتها أو ندرتها ، درجة تطورها ... أن </a:t>
            </a:r>
            <a:r>
              <a:rPr lang="ar-IQ" sz="2000" b="1" dirty="0" err="1" smtClean="0"/>
              <a:t>الأحافير</a:t>
            </a:r>
            <a:r>
              <a:rPr lang="ar-IQ" sz="2000" b="1" dirty="0" smtClean="0"/>
              <a:t> وبقاياها سواء أكانت نباتية أو حيوانية منتشرة في الصخور الرسوبية ، </a:t>
            </a:r>
            <a:r>
              <a:rPr lang="ar-IQ" sz="2000" b="1" dirty="0" err="1" smtClean="0"/>
              <a:t>فبالاضافة</a:t>
            </a:r>
            <a:r>
              <a:rPr lang="ar-IQ" sz="2000" b="1" dirty="0" smtClean="0"/>
              <a:t> </a:t>
            </a:r>
            <a:r>
              <a:rPr lang="ar-IQ" sz="2000" b="1" dirty="0" err="1" smtClean="0"/>
              <a:t>الى</a:t>
            </a:r>
            <a:r>
              <a:rPr lang="ar-IQ" sz="2000" b="1" dirty="0" smtClean="0"/>
              <a:t> فائدتها في تحديد </a:t>
            </a:r>
            <a:r>
              <a:rPr lang="ar-IQ" sz="2000" b="1" dirty="0" err="1" smtClean="0"/>
              <a:t>الأنطقة</a:t>
            </a:r>
            <a:r>
              <a:rPr lang="ar-IQ" sz="2000" b="1" dirty="0" smtClean="0"/>
              <a:t> الحياتية ، والمضاهاة فهي تعتبر دليل مهم على طبيعة المناخ في الماضي ، </a:t>
            </a:r>
            <a:r>
              <a:rPr lang="ar-IQ" sz="2000" b="1" dirty="0" err="1" smtClean="0"/>
              <a:t>ولايشبرط</a:t>
            </a:r>
            <a:r>
              <a:rPr lang="ar-IQ" sz="2000" b="1" dirty="0" smtClean="0"/>
              <a:t> في </a:t>
            </a:r>
            <a:r>
              <a:rPr lang="ar-IQ" sz="2000" b="1" dirty="0" err="1" smtClean="0"/>
              <a:t>الأحافير</a:t>
            </a:r>
            <a:r>
              <a:rPr lang="ar-IQ" sz="2000" b="1" dirty="0" smtClean="0"/>
              <a:t> أن تكون واضحة للعيان لكي تستخدم في تشخيص </a:t>
            </a:r>
            <a:r>
              <a:rPr lang="ar-IQ" sz="2000" b="1" dirty="0" err="1" smtClean="0"/>
              <a:t>الأنطقة</a:t>
            </a:r>
            <a:r>
              <a:rPr lang="ar-IQ" sz="2000" b="1" dirty="0" smtClean="0"/>
              <a:t> الحياتية </a:t>
            </a:r>
            <a:r>
              <a:rPr lang="ar-IQ" sz="2000" b="1" dirty="0" err="1" smtClean="0"/>
              <a:t>اذ</a:t>
            </a:r>
            <a:r>
              <a:rPr lang="ar-IQ" sz="2000" b="1" dirty="0" smtClean="0"/>
              <a:t> </a:t>
            </a:r>
            <a:r>
              <a:rPr lang="ar-IQ" sz="2000" b="1" dirty="0" err="1" smtClean="0"/>
              <a:t>ان</a:t>
            </a:r>
            <a:r>
              <a:rPr lang="ar-IQ" sz="2000" b="1" dirty="0" smtClean="0"/>
              <a:t> العديد من هذه </a:t>
            </a:r>
            <a:r>
              <a:rPr lang="ar-IQ" sz="2000" b="1" dirty="0" err="1" smtClean="0"/>
              <a:t>الأنطقة</a:t>
            </a:r>
            <a:r>
              <a:rPr lang="ar-IQ" sz="2000" b="1" dirty="0" smtClean="0"/>
              <a:t> يمكن </a:t>
            </a:r>
            <a:r>
              <a:rPr lang="ar-IQ" sz="2000" b="1" dirty="0" err="1" smtClean="0"/>
              <a:t>أستحداثها</a:t>
            </a:r>
            <a:r>
              <a:rPr lang="ar-IQ" sz="2000" b="1" dirty="0" smtClean="0"/>
              <a:t> على أساس محتوياتها من </a:t>
            </a:r>
            <a:r>
              <a:rPr lang="ar-IQ" sz="2000" b="1" dirty="0" err="1" smtClean="0"/>
              <a:t>الأحافير</a:t>
            </a:r>
            <a:r>
              <a:rPr lang="ar-IQ" sz="2000" b="1" dirty="0" smtClean="0"/>
              <a:t> الدقيقة (أي التي </a:t>
            </a:r>
            <a:r>
              <a:rPr lang="ar-IQ" sz="2000" b="1" dirty="0" err="1" smtClean="0"/>
              <a:t>لأ</a:t>
            </a:r>
            <a:r>
              <a:rPr lang="ar-IQ" sz="2000" b="1" dirty="0" smtClean="0"/>
              <a:t> ترى بالعين المجردة بل </a:t>
            </a:r>
            <a:r>
              <a:rPr lang="ar-IQ" sz="2000" b="1" dirty="0" err="1" smtClean="0"/>
              <a:t>نحتاد</a:t>
            </a:r>
            <a:r>
              <a:rPr lang="ar-IQ" sz="2000" b="1" dirty="0" smtClean="0"/>
              <a:t> في دراستها </a:t>
            </a:r>
            <a:r>
              <a:rPr lang="ar-IQ" sz="2000" b="1" dirty="0" err="1" smtClean="0"/>
              <a:t>الى</a:t>
            </a:r>
            <a:r>
              <a:rPr lang="ar-IQ" sz="2000" b="1" dirty="0" smtClean="0"/>
              <a:t> المجهر) والتي تستخرج وتصيف بعد أخذ النماذج وغسلها أو تعمل مقاطع رقيقة منها .</a:t>
            </a:r>
          </a:p>
          <a:p>
            <a:r>
              <a:rPr lang="ar-IQ" sz="2000" b="1" dirty="0" smtClean="0"/>
              <a:t>أن المتحجرات المستخدمة في تحديد </a:t>
            </a:r>
            <a:r>
              <a:rPr lang="ar-IQ" sz="2000" b="1" dirty="0" err="1" smtClean="0"/>
              <a:t>الأنطقة</a:t>
            </a:r>
            <a:r>
              <a:rPr lang="ar-IQ" sz="2000" b="1" dirty="0" smtClean="0"/>
              <a:t> الحياتية هي تلك التي تعود </a:t>
            </a:r>
            <a:r>
              <a:rPr lang="ar-IQ" sz="2000" b="1" dirty="0" err="1" smtClean="0"/>
              <a:t>الى</a:t>
            </a:r>
            <a:r>
              <a:rPr lang="ar-IQ" sz="2000" b="1" dirty="0" smtClean="0"/>
              <a:t> أحياء عاشت سوية في موقع واحد ثم تجمعت بعد موتها في نفس الموقع ، وبمعنى أخر أنها لم تنتقل من موقعها الأصلي .</a:t>
            </a:r>
          </a:p>
          <a:p>
            <a:endParaRPr lang="ar-IQ" sz="2000" b="1" dirty="0" smtClean="0"/>
          </a:p>
          <a:p>
            <a:pPr>
              <a:buFont typeface="Arial" pitchFamily="34" charset="0"/>
              <a:buChar char="•"/>
            </a:pPr>
            <a:r>
              <a:rPr lang="ar-IQ" dirty="0" smtClean="0"/>
              <a:t>هناك بعض الاصطلاحات التي لها علاقة بالمجاميع الحياتية هي </a:t>
            </a:r>
          </a:p>
          <a:p>
            <a:pPr>
              <a:buFont typeface="Arial" pitchFamily="34" charset="0"/>
              <a:buChar char="•"/>
            </a:pPr>
            <a:r>
              <a:rPr lang="ar-IQ" dirty="0" smtClean="0"/>
              <a:t> مشترك الحياة" أو "تجمع الحياة" (</a:t>
            </a:r>
            <a:r>
              <a:rPr lang="en-US" dirty="0" err="1" smtClean="0"/>
              <a:t>Biocoenosis</a:t>
            </a:r>
            <a:r>
              <a:rPr lang="ar-IQ" dirty="0" smtClean="0"/>
              <a:t>) :- وقد أستخدم هذا المصطلح للدلالة على مجموعة الأحياء التي تعيش سوية كمجموعة ذات علاقة مشتركة . </a:t>
            </a:r>
          </a:p>
          <a:p>
            <a:pPr>
              <a:buFont typeface="Arial" pitchFamily="34" charset="0"/>
              <a:buChar char="•"/>
            </a:pPr>
            <a:r>
              <a:rPr lang="ar-IQ" dirty="0" smtClean="0"/>
              <a:t> (</a:t>
            </a:r>
            <a:r>
              <a:rPr lang="en-US" dirty="0" smtClean="0"/>
              <a:t>Biotope</a:t>
            </a:r>
            <a:r>
              <a:rPr lang="ar-IQ" dirty="0" smtClean="0"/>
              <a:t>) :- المنطقة </a:t>
            </a:r>
            <a:r>
              <a:rPr lang="ar-IQ" dirty="0" err="1" smtClean="0"/>
              <a:t>التيي</a:t>
            </a:r>
            <a:r>
              <a:rPr lang="ar-IQ" dirty="0" smtClean="0"/>
              <a:t> تعيش فيها مجموعة الأحياء المشتركة فيما بينها والمتأقلمة لتلك البيئة.</a:t>
            </a:r>
          </a:p>
          <a:p>
            <a:pPr>
              <a:buFont typeface="Arial" pitchFamily="34" charset="0"/>
              <a:buChar char="•"/>
            </a:pPr>
            <a:r>
              <a:rPr lang="ar-IQ" dirty="0" smtClean="0"/>
              <a:t> </a:t>
            </a:r>
            <a:endParaRPr lang="ar-SA" dirty="0"/>
          </a:p>
        </p:txBody>
      </p:sp>
    </p:spTree>
  </p:cSld>
  <p:clrMapOvr>
    <a:masterClrMapping/>
  </p:clrMapOvr>
  <p:transition>
    <p:push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0"/>
            <a:ext cx="7851648" cy="785794"/>
          </a:xfrm>
        </p:spPr>
        <p:txBody>
          <a:bodyPr>
            <a:normAutofit fontScale="90000"/>
          </a:bodyPr>
          <a:lstStyle/>
          <a:p>
            <a:r>
              <a:rPr lang="en-US" dirty="0" smtClean="0"/>
              <a:t/>
            </a:r>
            <a:br>
              <a:rPr lang="en-US" dirty="0" smtClean="0"/>
            </a:br>
            <a:r>
              <a:rPr lang="en-US" dirty="0" smtClean="0"/>
              <a:t/>
            </a:r>
            <a:br>
              <a:rPr lang="en-US" dirty="0" smtClean="0"/>
            </a:br>
            <a:r>
              <a:rPr lang="en-US" dirty="0" err="1" smtClean="0"/>
              <a:t>Biozone</a:t>
            </a:r>
            <a:r>
              <a:rPr lang="en-US" dirty="0" smtClean="0"/>
              <a:t> </a:t>
            </a:r>
            <a:r>
              <a:rPr lang="ar-IQ" dirty="0" smtClean="0"/>
              <a:t>النطاق الحياتي</a:t>
            </a:r>
            <a:endParaRPr lang="ar-SA" dirty="0"/>
          </a:p>
        </p:txBody>
      </p:sp>
      <p:sp>
        <p:nvSpPr>
          <p:cNvPr id="3" name="عنوان فرعي 2"/>
          <p:cNvSpPr>
            <a:spLocks noGrp="1"/>
          </p:cNvSpPr>
          <p:nvPr>
            <p:ph type="subTitle" idx="1"/>
          </p:nvPr>
        </p:nvSpPr>
        <p:spPr>
          <a:xfrm>
            <a:off x="142844" y="785794"/>
            <a:ext cx="8786874" cy="5929354"/>
          </a:xfrm>
        </p:spPr>
        <p:txBody>
          <a:bodyPr>
            <a:normAutofit fontScale="62500" lnSpcReduction="20000"/>
          </a:bodyPr>
          <a:lstStyle/>
          <a:p>
            <a:r>
              <a:rPr lang="en-US" dirty="0" smtClean="0"/>
              <a:t> </a:t>
            </a:r>
            <a:r>
              <a:rPr lang="ar-IQ" dirty="0" smtClean="0"/>
              <a:t>(</a:t>
            </a:r>
            <a:r>
              <a:rPr lang="en-US" dirty="0" err="1" smtClean="0"/>
              <a:t>Thanatocoensis</a:t>
            </a:r>
            <a:r>
              <a:rPr lang="ar-IQ" dirty="0" smtClean="0"/>
              <a:t>) وقد </a:t>
            </a:r>
            <a:r>
              <a:rPr lang="ar-IQ" dirty="0" err="1" smtClean="0"/>
              <a:t>عربناها</a:t>
            </a:r>
            <a:r>
              <a:rPr lang="ar-IQ" dirty="0" smtClean="0"/>
              <a:t> </a:t>
            </a:r>
            <a:r>
              <a:rPr lang="ar-IQ" dirty="0" err="1" smtClean="0"/>
              <a:t>الى</a:t>
            </a:r>
            <a:r>
              <a:rPr lang="ar-IQ" dirty="0" smtClean="0"/>
              <a:t> "مشترك الموت" أو "تجمع الموت" ... وقد </a:t>
            </a:r>
            <a:r>
              <a:rPr lang="ar-IQ" dirty="0" err="1" smtClean="0"/>
              <a:t>أقترحت</a:t>
            </a:r>
            <a:r>
              <a:rPr lang="ar-IQ" dirty="0" smtClean="0"/>
              <a:t> لكي تطلق على مجموعة من الأحياء جمعت سوية بعد الموت .</a:t>
            </a:r>
          </a:p>
          <a:p>
            <a:endParaRPr lang="en-US" dirty="0" smtClean="0"/>
          </a:p>
          <a:p>
            <a:r>
              <a:rPr lang="en-US" dirty="0" smtClean="0"/>
              <a:t> *</a:t>
            </a:r>
            <a:r>
              <a:rPr lang="ar-IQ" dirty="0" smtClean="0"/>
              <a:t> (</a:t>
            </a:r>
            <a:r>
              <a:rPr lang="en-US" dirty="0" smtClean="0"/>
              <a:t>Reworked fossils</a:t>
            </a:r>
            <a:r>
              <a:rPr lang="ar-IQ" dirty="0" smtClean="0"/>
              <a:t>) :- ... أن بعض المتحجرات التي نلاحظها داخل الصخور قد تكون منتقلة </a:t>
            </a:r>
            <a:r>
              <a:rPr lang="ar-IQ" dirty="0" err="1" smtClean="0"/>
              <a:t>الى</a:t>
            </a:r>
            <a:r>
              <a:rPr lang="ar-IQ" dirty="0" smtClean="0"/>
              <a:t> هذا الموقع من موقعها الأصلي الذي كانت فيه وقد يكون </a:t>
            </a:r>
            <a:r>
              <a:rPr lang="ar-IQ" dirty="0" err="1" smtClean="0"/>
              <a:t>الأنتقال</a:t>
            </a:r>
            <a:r>
              <a:rPr lang="ar-IQ" dirty="0" smtClean="0"/>
              <a:t> بعدة طرق ... فقد تنتقل من الصخور الأقدم </a:t>
            </a:r>
            <a:r>
              <a:rPr lang="ar-IQ" dirty="0" err="1" smtClean="0"/>
              <a:t>الى</a:t>
            </a:r>
            <a:r>
              <a:rPr lang="ar-IQ" dirty="0" smtClean="0"/>
              <a:t> الأحدث وذلك نتيجة لعوامل التعرية التي تؤثر على الصخور وتؤدي </a:t>
            </a:r>
            <a:r>
              <a:rPr lang="ar-IQ" dirty="0" err="1" smtClean="0"/>
              <a:t>الى</a:t>
            </a:r>
            <a:r>
              <a:rPr lang="ar-IQ" dirty="0" smtClean="0"/>
              <a:t> </a:t>
            </a:r>
            <a:r>
              <a:rPr lang="ar-IQ" dirty="0" err="1" smtClean="0"/>
              <a:t>أنتقالها</a:t>
            </a:r>
            <a:r>
              <a:rPr lang="ar-IQ" dirty="0" smtClean="0"/>
              <a:t> – مع محتوياتها من المتحجرات  من موقعها الأصلي القديم </a:t>
            </a:r>
            <a:r>
              <a:rPr lang="ar-IQ" dirty="0" err="1" smtClean="0"/>
              <a:t>الى</a:t>
            </a:r>
            <a:r>
              <a:rPr lang="ar-IQ" dirty="0" smtClean="0"/>
              <a:t> موقع آخر أحدث من الأول ... وقد أطلق عليها المتحجرات المنتقلة .</a:t>
            </a:r>
          </a:p>
          <a:p>
            <a:endParaRPr lang="ar-IQ" dirty="0" smtClean="0"/>
          </a:p>
          <a:p>
            <a:pPr>
              <a:buFont typeface="Arial" pitchFamily="34" charset="0"/>
              <a:buChar char="•"/>
            </a:pPr>
            <a:r>
              <a:rPr lang="ar-IQ" dirty="0" smtClean="0"/>
              <a:t>(</a:t>
            </a:r>
            <a:r>
              <a:rPr lang="en-US" dirty="0" smtClean="0"/>
              <a:t>Leaked fossils</a:t>
            </a:r>
            <a:r>
              <a:rPr lang="ar-IQ" dirty="0" smtClean="0"/>
              <a:t>) :-  وقد يكون دفن المتحجر في صخور أقدم من المنطقة التي عاشت </a:t>
            </a:r>
            <a:r>
              <a:rPr lang="ar-IQ" dirty="0" err="1" smtClean="0"/>
              <a:t>بها</a:t>
            </a:r>
            <a:r>
              <a:rPr lang="ar-IQ" dirty="0" smtClean="0"/>
              <a:t> كأحياء وذلك </a:t>
            </a:r>
            <a:r>
              <a:rPr lang="ar-IQ" dirty="0" err="1" smtClean="0"/>
              <a:t>ينزولها</a:t>
            </a:r>
            <a:r>
              <a:rPr lang="ar-IQ" dirty="0" smtClean="0"/>
              <a:t> من خلال تشققات الصخور أو نتيجة لقيام الكائن الحي بحفر الصخور والنزول </a:t>
            </a:r>
            <a:r>
              <a:rPr lang="ar-IQ" dirty="0" err="1" smtClean="0"/>
              <a:t>الى</a:t>
            </a:r>
            <a:r>
              <a:rPr lang="ar-IQ" dirty="0" smtClean="0"/>
              <a:t> صخور أقدم ثم قد تموت هناك وتدفن وتسمى "</a:t>
            </a:r>
            <a:r>
              <a:rPr lang="ar-IQ" dirty="0" err="1" smtClean="0"/>
              <a:t>الأحافير</a:t>
            </a:r>
            <a:r>
              <a:rPr lang="ar-IQ" dirty="0" smtClean="0"/>
              <a:t> المتسربة”</a:t>
            </a:r>
          </a:p>
          <a:p>
            <a:pPr>
              <a:buFont typeface="Arial" pitchFamily="34" charset="0"/>
              <a:buChar char="•"/>
            </a:pPr>
            <a:endParaRPr lang="ar-IQ" dirty="0" smtClean="0"/>
          </a:p>
          <a:p>
            <a:r>
              <a:rPr lang="ar-IQ" dirty="0" smtClean="0"/>
              <a:t>* المتحجر الدال (</a:t>
            </a:r>
            <a:r>
              <a:rPr lang="en-US" dirty="0" smtClean="0"/>
              <a:t>Index Fossil</a:t>
            </a:r>
            <a:r>
              <a:rPr lang="ar-IQ" dirty="0" smtClean="0"/>
              <a:t>) :- هو ذلك المتحجر الذي له مدى زمني قصير (أي عمر جيولوجي قصير) </a:t>
            </a:r>
            <a:r>
              <a:rPr lang="ar-IQ" dirty="0" err="1" smtClean="0"/>
              <a:t>وأنتشار</a:t>
            </a:r>
            <a:r>
              <a:rPr lang="ar-IQ" dirty="0" smtClean="0"/>
              <a:t> واسع .. ويعتبر </a:t>
            </a:r>
            <a:r>
              <a:rPr lang="ar-IQ" dirty="0" err="1" smtClean="0"/>
              <a:t>الأنتشار</a:t>
            </a:r>
            <a:r>
              <a:rPr lang="ar-IQ" dirty="0" smtClean="0"/>
              <a:t> الجغرافي الواسع صفة مهمة للمتحجر الدال </a:t>
            </a:r>
            <a:r>
              <a:rPr lang="ar-IQ" dirty="0" err="1" smtClean="0"/>
              <a:t>بالأضافة</a:t>
            </a:r>
            <a:r>
              <a:rPr lang="ar-IQ" dirty="0" smtClean="0"/>
              <a:t> </a:t>
            </a:r>
            <a:r>
              <a:rPr lang="ar-IQ" dirty="0" err="1" smtClean="0"/>
              <a:t>الى</a:t>
            </a:r>
            <a:r>
              <a:rPr lang="ar-IQ" dirty="0" smtClean="0"/>
              <a:t> عمره القصير لان المتحجر </a:t>
            </a:r>
            <a:r>
              <a:rPr lang="ar-IQ" dirty="0" err="1" smtClean="0"/>
              <a:t>اذا</a:t>
            </a:r>
            <a:r>
              <a:rPr lang="ar-IQ" dirty="0" smtClean="0"/>
              <a:t> لم يكن ذا انتشار واسع فأن أهميته </a:t>
            </a:r>
            <a:r>
              <a:rPr lang="ar-IQ" dirty="0" err="1" smtClean="0"/>
              <a:t>الطباقية</a:t>
            </a:r>
            <a:r>
              <a:rPr lang="ar-IQ" dirty="0" smtClean="0"/>
              <a:t> ستكون محصورة بالمنطقة </a:t>
            </a:r>
            <a:r>
              <a:rPr lang="ar-IQ" dirty="0" err="1" smtClean="0"/>
              <a:t>الجغراقية</a:t>
            </a:r>
            <a:r>
              <a:rPr lang="ar-IQ" dirty="0" smtClean="0"/>
              <a:t> التي وجد فيها فقط . </a:t>
            </a:r>
            <a:endParaRPr lang="en-US" dirty="0" smtClean="0"/>
          </a:p>
          <a:p>
            <a:r>
              <a:rPr lang="ar-IQ" dirty="0" smtClean="0"/>
              <a:t>لذا فالمتحجرات الدالة مفيدة في تشخيص </a:t>
            </a:r>
            <a:r>
              <a:rPr lang="ar-IQ" dirty="0" err="1" smtClean="0"/>
              <a:t>انطقة</a:t>
            </a:r>
            <a:r>
              <a:rPr lang="ar-IQ" dirty="0" smtClean="0"/>
              <a:t> معينة </a:t>
            </a:r>
            <a:r>
              <a:rPr lang="ar-IQ" dirty="0" err="1" smtClean="0"/>
              <a:t>واعمار</a:t>
            </a:r>
            <a:r>
              <a:rPr lang="ar-IQ" dirty="0" smtClean="0"/>
              <a:t> محددة وفي المضاهاة </a:t>
            </a:r>
          </a:p>
          <a:p>
            <a:endParaRPr lang="ar-IQ" dirty="0" smtClean="0"/>
          </a:p>
          <a:p>
            <a:pPr>
              <a:buFont typeface="Arial" pitchFamily="34" charset="0"/>
              <a:buChar char="•"/>
            </a:pPr>
            <a:r>
              <a:rPr lang="ar-IQ" dirty="0" err="1" smtClean="0"/>
              <a:t>الاهمية</a:t>
            </a:r>
            <a:r>
              <a:rPr lang="ar-IQ" dirty="0" smtClean="0"/>
              <a:t> </a:t>
            </a:r>
            <a:r>
              <a:rPr lang="ar-IQ" dirty="0" err="1" smtClean="0"/>
              <a:t>الطباقية</a:t>
            </a:r>
            <a:r>
              <a:rPr lang="ar-IQ" dirty="0" smtClean="0"/>
              <a:t> للمتحجرات  </a:t>
            </a:r>
          </a:p>
          <a:p>
            <a:r>
              <a:rPr lang="ar-IQ" dirty="0" smtClean="0"/>
              <a:t>بسبب تعدد المتحجرات </a:t>
            </a:r>
            <a:r>
              <a:rPr lang="ar-IQ" dirty="0" err="1" smtClean="0"/>
              <a:t>توبقاياها</a:t>
            </a:r>
            <a:r>
              <a:rPr lang="ar-IQ" dirty="0" smtClean="0"/>
              <a:t> وتعقدها وانتشارها فأنها في بعض الحالات التي تكون واضحة للعين المجردة تعتبر صفات صخرية مميزة للطبقات الصخرية .</a:t>
            </a:r>
            <a:endParaRPr lang="en-US" dirty="0" smtClean="0"/>
          </a:p>
          <a:p>
            <a:r>
              <a:rPr lang="ar-IQ" dirty="0" smtClean="0"/>
              <a:t>وكبقايا لأحياء كانت تعيش لفترة زمنية فأنها </a:t>
            </a:r>
            <a:r>
              <a:rPr lang="ar-IQ" dirty="0" err="1" smtClean="0"/>
              <a:t>بألاضافة</a:t>
            </a:r>
            <a:r>
              <a:rPr lang="ar-IQ" dirty="0" smtClean="0"/>
              <a:t> </a:t>
            </a:r>
            <a:r>
              <a:rPr lang="ar-IQ" dirty="0" err="1" smtClean="0"/>
              <a:t>الى</a:t>
            </a:r>
            <a:r>
              <a:rPr lang="ar-IQ" dirty="0" smtClean="0"/>
              <a:t> ما ذكرناه تعتبر دليلاً دقيقاً للبيئة الماضية .. </a:t>
            </a:r>
            <a:r>
              <a:rPr lang="ar-IQ" dirty="0" err="1" smtClean="0"/>
              <a:t>وبسسبب</a:t>
            </a:r>
            <a:r>
              <a:rPr lang="ar-IQ" dirty="0" smtClean="0"/>
              <a:t> تطور الحياة بشكل متعقب وعدم عودة التطور </a:t>
            </a:r>
            <a:r>
              <a:rPr lang="ar-IQ" dirty="0" err="1" smtClean="0"/>
              <a:t>الى</a:t>
            </a:r>
            <a:r>
              <a:rPr lang="ar-IQ" dirty="0" smtClean="0"/>
              <a:t> الوراء ، فأن </a:t>
            </a:r>
            <a:r>
              <a:rPr lang="ar-IQ" dirty="0" err="1" smtClean="0"/>
              <a:t>للاحافير</a:t>
            </a:r>
            <a:r>
              <a:rPr lang="ar-IQ" dirty="0" smtClean="0"/>
              <a:t> أهمية خاصة في المضاهاة الزمنية للطبقات ووضعها في موقعها الصحيح نسبة </a:t>
            </a:r>
            <a:r>
              <a:rPr lang="ar-IQ" dirty="0" err="1" smtClean="0"/>
              <a:t>الى</a:t>
            </a:r>
            <a:r>
              <a:rPr lang="ar-IQ" dirty="0" smtClean="0"/>
              <a:t> المقياس العالين للزمن الجيولوجي</a:t>
            </a:r>
            <a:endParaRPr lang="en-US" dirty="0" smtClean="0"/>
          </a:p>
          <a:p>
            <a:pPr>
              <a:buFont typeface="Arial" pitchFamily="34" charset="0"/>
              <a:buChar char="•"/>
            </a:pPr>
            <a:endParaRPr lang="en-US" dirty="0" smtClean="0"/>
          </a:p>
          <a:p>
            <a:r>
              <a:rPr lang="ar-IQ" dirty="0" smtClean="0"/>
              <a:t> </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00034" y="357166"/>
            <a:ext cx="8170766" cy="1285884"/>
          </a:xfrm>
        </p:spPr>
        <p:txBody>
          <a:bodyPr>
            <a:noAutofit/>
          </a:bodyPr>
          <a:lstStyle/>
          <a:p>
            <a:pPr algn="ctr"/>
            <a:r>
              <a:rPr lang="ar-SA" sz="3100" dirty="0" smtClean="0">
                <a:solidFill>
                  <a:srgbClr val="FFFF00"/>
                </a:solidFill>
              </a:rPr>
              <a:t>العلاقة بين الوحدات الطباقية الحياتية والوحدات الطباقية الصخرية</a:t>
            </a:r>
            <a:r>
              <a:rPr lang="ar-IQ" sz="3100" dirty="0" smtClean="0">
                <a:solidFill>
                  <a:srgbClr val="FFFF00"/>
                </a:solidFill>
              </a:rPr>
              <a:t> والزمنية</a:t>
            </a:r>
            <a:r>
              <a:rPr lang="ar-SA" sz="3100" dirty="0" smtClean="0">
                <a:solidFill>
                  <a:srgbClr val="0BD0D9">
                    <a:tint val="90000"/>
                    <a:satMod val="120000"/>
                  </a:srgbClr>
                </a:solidFill>
              </a:rPr>
              <a:t> </a:t>
            </a:r>
            <a:r>
              <a:rPr lang="ar-SA" dirty="0" smtClean="0"/>
              <a:t/>
            </a:r>
            <a:br>
              <a:rPr lang="ar-SA" dirty="0" smtClean="0"/>
            </a:br>
            <a:endParaRPr lang="ar-SA" dirty="0"/>
          </a:p>
        </p:txBody>
      </p:sp>
      <p:sp>
        <p:nvSpPr>
          <p:cNvPr id="3" name="عنوان فرعي 2"/>
          <p:cNvSpPr>
            <a:spLocks noGrp="1"/>
          </p:cNvSpPr>
          <p:nvPr>
            <p:ph type="subTitle" idx="1"/>
          </p:nvPr>
        </p:nvSpPr>
        <p:spPr>
          <a:xfrm>
            <a:off x="142844" y="1142984"/>
            <a:ext cx="8786874" cy="5357850"/>
          </a:xfrm>
        </p:spPr>
        <p:txBody>
          <a:bodyPr/>
          <a:lstStyle/>
          <a:p>
            <a:r>
              <a:rPr lang="ar-IQ" dirty="0" smtClean="0"/>
              <a:t>س/ هل توجد علاقة بين الوحدات </a:t>
            </a:r>
            <a:r>
              <a:rPr lang="ar-IQ" dirty="0" err="1" smtClean="0"/>
              <a:t>الطباقية</a:t>
            </a:r>
            <a:r>
              <a:rPr lang="ar-IQ" dirty="0" smtClean="0"/>
              <a:t> الحياتية والصخرية</a:t>
            </a:r>
          </a:p>
          <a:p>
            <a:r>
              <a:rPr lang="ar-IQ" dirty="0" smtClean="0"/>
              <a:t>س/ هل توجد علاقة بين الوحدات </a:t>
            </a:r>
            <a:r>
              <a:rPr lang="ar-IQ" dirty="0" err="1" smtClean="0"/>
              <a:t>الطباقية</a:t>
            </a:r>
            <a:r>
              <a:rPr lang="ar-IQ" dirty="0" smtClean="0"/>
              <a:t> الحياتية والزمنية</a:t>
            </a:r>
          </a:p>
          <a:p>
            <a:r>
              <a:rPr lang="ar-IQ" dirty="0" smtClean="0"/>
              <a:t>س/ هل توجد علاقة بين الوحدات </a:t>
            </a:r>
            <a:r>
              <a:rPr lang="ar-IQ" dirty="0" err="1" smtClean="0"/>
              <a:t>الطباقية</a:t>
            </a:r>
            <a:r>
              <a:rPr lang="ar-IQ" dirty="0" smtClean="0"/>
              <a:t> الزمنية والوحدات الزمنية</a:t>
            </a:r>
          </a:p>
          <a:p>
            <a:r>
              <a:rPr lang="ar-IQ" dirty="0" smtClean="0"/>
              <a:t>س/ ماذا نعني بمصطلح </a:t>
            </a:r>
            <a:r>
              <a:rPr lang="en-US" dirty="0" smtClean="0"/>
              <a:t>isochronous &amp; </a:t>
            </a:r>
            <a:r>
              <a:rPr lang="en-US" dirty="0" err="1" smtClean="0"/>
              <a:t>diachronous</a:t>
            </a:r>
            <a:r>
              <a:rPr lang="ar-IQ" dirty="0" smtClean="0"/>
              <a:t> </a:t>
            </a:r>
            <a:endParaRPr lang="en-US" dirty="0" smtClean="0"/>
          </a:p>
          <a:p>
            <a:r>
              <a:rPr lang="ar-IQ" dirty="0" smtClean="0"/>
              <a:t>س/ </a:t>
            </a:r>
            <a:r>
              <a:rPr lang="ar-IQ" dirty="0" err="1" smtClean="0"/>
              <a:t>ماهي</a:t>
            </a:r>
            <a:r>
              <a:rPr lang="ar-IQ" dirty="0" smtClean="0"/>
              <a:t> المآخذ في استخدام </a:t>
            </a:r>
            <a:r>
              <a:rPr lang="ar-IQ" dirty="0" err="1" smtClean="0"/>
              <a:t>الاحافير</a:t>
            </a:r>
            <a:r>
              <a:rPr lang="ar-IQ" dirty="0" smtClean="0"/>
              <a:t> لتقدير </a:t>
            </a:r>
            <a:r>
              <a:rPr lang="ar-IQ" dirty="0" err="1" smtClean="0"/>
              <a:t>اعمار</a:t>
            </a:r>
            <a:r>
              <a:rPr lang="ar-IQ" dirty="0" smtClean="0"/>
              <a:t> التتابعات</a:t>
            </a:r>
          </a:p>
          <a:p>
            <a:r>
              <a:rPr lang="ar-IQ" dirty="0" smtClean="0"/>
              <a:t>س/ </a:t>
            </a:r>
            <a:r>
              <a:rPr lang="ar-IQ" dirty="0" err="1" smtClean="0"/>
              <a:t>ماهو</a:t>
            </a:r>
            <a:r>
              <a:rPr lang="ar-IQ" dirty="0" smtClean="0"/>
              <a:t> السطح </a:t>
            </a:r>
            <a:r>
              <a:rPr lang="ar-IQ" dirty="0" err="1" smtClean="0"/>
              <a:t>الطباقي</a:t>
            </a:r>
            <a:r>
              <a:rPr lang="ar-IQ" dirty="0" smtClean="0"/>
              <a:t> الحياتي </a:t>
            </a:r>
            <a:r>
              <a:rPr lang="en-US" dirty="0" smtClean="0"/>
              <a:t>BIOHORIZONES</a:t>
            </a:r>
            <a:endParaRPr lang="ar-SA" dirty="0"/>
          </a:p>
        </p:txBody>
      </p:sp>
    </p:spTree>
  </p:cSld>
  <p:clrMapOvr>
    <a:masterClrMapping/>
  </p:clrMapOvr>
  <p:transition>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571472" y="785794"/>
            <a:ext cx="8215370" cy="55007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fontAlgn="base">
              <a:spcBef>
                <a:spcPct val="0"/>
              </a:spcBef>
              <a:spcAft>
                <a:spcPct val="0"/>
              </a:spcAft>
              <a:tabLst>
                <a:tab pos="5445125" algn="l"/>
              </a:tabLst>
            </a:pPr>
            <a:r>
              <a:rPr lang="ar-SA" sz="1600" b="1" dirty="0" smtClean="0">
                <a:solidFill>
                  <a:schemeClr val="bg1"/>
                </a:solidFill>
                <a:latin typeface="Arial" pitchFamily="34" charset="0"/>
                <a:ea typeface="Times New Roman" pitchFamily="18" charset="0"/>
                <a:cs typeface="Arial" pitchFamily="34" charset="0"/>
              </a:rPr>
              <a:t> </a:t>
            </a:r>
            <a:r>
              <a:rPr lang="ar-IQ" sz="2400" b="1" dirty="0" smtClean="0">
                <a:solidFill>
                  <a:schemeClr val="bg1"/>
                </a:solidFill>
                <a:latin typeface="Arial" pitchFamily="34" charset="0"/>
                <a:ea typeface="Times New Roman" pitchFamily="18" charset="0"/>
                <a:cs typeface="Arial" pitchFamily="34" charset="0"/>
              </a:rPr>
              <a:t>السلبيات في استعمال </a:t>
            </a:r>
            <a:r>
              <a:rPr lang="ar-IQ" sz="2400" b="1" dirty="0" err="1" smtClean="0">
                <a:solidFill>
                  <a:schemeClr val="bg1"/>
                </a:solidFill>
                <a:latin typeface="Arial" pitchFamily="34" charset="0"/>
                <a:ea typeface="Times New Roman" pitchFamily="18" charset="0"/>
                <a:cs typeface="Arial" pitchFamily="34" charset="0"/>
              </a:rPr>
              <a:t>الاحافير</a:t>
            </a:r>
            <a:r>
              <a:rPr lang="ar-IQ" sz="2400" b="1" dirty="0" smtClean="0">
                <a:solidFill>
                  <a:schemeClr val="bg1"/>
                </a:solidFill>
                <a:latin typeface="Arial" pitchFamily="34" charset="0"/>
                <a:ea typeface="Times New Roman" pitchFamily="18" charset="0"/>
                <a:cs typeface="Arial" pitchFamily="34" charset="0"/>
              </a:rPr>
              <a:t> </a:t>
            </a:r>
            <a:r>
              <a:rPr lang="ar-IQ" sz="2400" b="1" dirty="0" err="1" smtClean="0">
                <a:solidFill>
                  <a:schemeClr val="bg1"/>
                </a:solidFill>
                <a:latin typeface="Arial" pitchFamily="34" charset="0"/>
                <a:ea typeface="Times New Roman" pitchFamily="18" charset="0"/>
                <a:cs typeface="Arial" pitchFamily="34" charset="0"/>
              </a:rPr>
              <a:t>كادوات</a:t>
            </a:r>
            <a:r>
              <a:rPr lang="ar-IQ" sz="2400" b="1" dirty="0" smtClean="0">
                <a:solidFill>
                  <a:schemeClr val="bg1"/>
                </a:solidFill>
                <a:latin typeface="Arial" pitchFamily="34" charset="0"/>
                <a:ea typeface="Times New Roman" pitchFamily="18" charset="0"/>
                <a:cs typeface="Arial" pitchFamily="34" charset="0"/>
              </a:rPr>
              <a:t> لتحديد </a:t>
            </a:r>
            <a:r>
              <a:rPr lang="ar-IQ" sz="2400" b="1" dirty="0" err="1" smtClean="0">
                <a:solidFill>
                  <a:schemeClr val="bg1"/>
                </a:solidFill>
                <a:latin typeface="Arial" pitchFamily="34" charset="0"/>
                <a:ea typeface="Times New Roman" pitchFamily="18" charset="0"/>
                <a:cs typeface="Arial" pitchFamily="34" charset="0"/>
              </a:rPr>
              <a:t>الاعمار</a:t>
            </a:r>
            <a:r>
              <a:rPr lang="ar-IQ" sz="2400" b="1" dirty="0" smtClean="0">
                <a:solidFill>
                  <a:schemeClr val="bg1"/>
                </a:solidFill>
                <a:latin typeface="Arial" pitchFamily="34" charset="0"/>
                <a:ea typeface="Times New Roman" pitchFamily="18" charset="0"/>
                <a:cs typeface="Arial" pitchFamily="34" charset="0"/>
              </a:rPr>
              <a:t> الجيولوجية للصخور</a:t>
            </a:r>
            <a:r>
              <a:rPr lang="ar-SA" sz="2400" b="1" dirty="0" smtClean="0">
                <a:solidFill>
                  <a:schemeClr val="bg1"/>
                </a:solidFill>
                <a:latin typeface="Arial" pitchFamily="34" charset="0"/>
                <a:ea typeface="Times New Roman" pitchFamily="18" charset="0"/>
                <a:cs typeface="Arial" pitchFamily="34" charset="0"/>
              </a:rPr>
              <a:t>.</a:t>
            </a:r>
          </a:p>
          <a:p>
            <a:pPr lvl="0" fontAlgn="base">
              <a:spcBef>
                <a:spcPct val="0"/>
              </a:spcBef>
              <a:spcAft>
                <a:spcPct val="0"/>
              </a:spcAft>
              <a:tabLst>
                <a:tab pos="5445125" algn="l"/>
              </a:tabLst>
            </a:pPr>
            <a:endParaRPr lang="ar-SA" sz="2400" b="1" dirty="0" smtClean="0">
              <a:solidFill>
                <a:schemeClr val="bg1"/>
              </a:solidFill>
              <a:latin typeface="Arial" pitchFamily="34" charset="0"/>
              <a:cs typeface="Arial" pitchFamily="34" charset="0"/>
            </a:endParaRPr>
          </a:p>
          <a:p>
            <a:pPr lvl="0" fontAlgn="base">
              <a:spcBef>
                <a:spcPct val="0"/>
              </a:spcBef>
              <a:spcAft>
                <a:spcPct val="0"/>
              </a:spcAft>
              <a:tabLst>
                <a:tab pos="5445125" algn="l"/>
              </a:tabLst>
            </a:pPr>
            <a:endParaRPr lang="en-US" sz="1100" b="1"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5445125" algn="l"/>
              </a:tabLst>
            </a:pPr>
            <a:r>
              <a:rPr lang="ar-SA" b="1" dirty="0" smtClean="0">
                <a:solidFill>
                  <a:schemeClr val="bg1"/>
                </a:solidFill>
                <a:latin typeface="Arial" pitchFamily="34" charset="0"/>
                <a:ea typeface="Times New Roman" pitchFamily="18" charset="0"/>
                <a:cs typeface="Arial" pitchFamily="34" charset="0"/>
              </a:rPr>
              <a:t>1 – </a:t>
            </a:r>
            <a:r>
              <a:rPr lang="ar-SA" b="1" dirty="0" err="1" smtClean="0">
                <a:solidFill>
                  <a:schemeClr val="bg1"/>
                </a:solidFill>
                <a:latin typeface="Arial" pitchFamily="34" charset="0"/>
                <a:ea typeface="Times New Roman" pitchFamily="18" charset="0"/>
                <a:cs typeface="Arial" pitchFamily="34" charset="0"/>
              </a:rPr>
              <a:t>ان</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الاحافير</a:t>
            </a:r>
            <a:r>
              <a:rPr lang="ar-SA" b="1" dirty="0" smtClean="0">
                <a:solidFill>
                  <a:schemeClr val="bg1"/>
                </a:solidFill>
                <a:latin typeface="Arial" pitchFamily="34" charset="0"/>
                <a:ea typeface="Times New Roman" pitchFamily="18" charset="0"/>
                <a:cs typeface="Arial" pitchFamily="34" charset="0"/>
              </a:rPr>
              <a:t> لا تعطي عمر الصخور بالسنين بل </a:t>
            </a:r>
            <a:r>
              <a:rPr lang="ar-SA" b="1" dirty="0" err="1" smtClean="0">
                <a:solidFill>
                  <a:schemeClr val="bg1"/>
                </a:solidFill>
                <a:latin typeface="Arial" pitchFamily="34" charset="0"/>
                <a:ea typeface="Times New Roman" pitchFamily="18" charset="0"/>
                <a:cs typeface="Arial" pitchFamily="34" charset="0"/>
              </a:rPr>
              <a:t>الاعمار</a:t>
            </a:r>
            <a:r>
              <a:rPr lang="ar-SA" b="1" dirty="0" smtClean="0">
                <a:solidFill>
                  <a:schemeClr val="bg1"/>
                </a:solidFill>
                <a:latin typeface="Arial" pitchFamily="34" charset="0"/>
                <a:ea typeface="Times New Roman" pitchFamily="18" charset="0"/>
                <a:cs typeface="Arial" pitchFamily="34" charset="0"/>
              </a:rPr>
              <a:t> النسبية</a:t>
            </a:r>
            <a:endParaRPr lang="en-US" sz="11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5445125" algn="l"/>
              </a:tabLst>
            </a:pPr>
            <a:r>
              <a:rPr lang="ar-SA" b="1" dirty="0" smtClean="0">
                <a:solidFill>
                  <a:schemeClr val="bg1"/>
                </a:solidFill>
                <a:latin typeface="Arial" pitchFamily="34" charset="0"/>
                <a:ea typeface="Times New Roman" pitchFamily="18" charset="0"/>
                <a:cs typeface="Arial" pitchFamily="34" charset="0"/>
              </a:rPr>
              <a:t>2- تغير البيئة قد لا يسمح لنفس </a:t>
            </a:r>
            <a:r>
              <a:rPr lang="ar-SA" b="1" dirty="0" err="1" smtClean="0">
                <a:solidFill>
                  <a:schemeClr val="bg1"/>
                </a:solidFill>
                <a:latin typeface="Arial" pitchFamily="34" charset="0"/>
                <a:ea typeface="Times New Roman" pitchFamily="18" charset="0"/>
                <a:cs typeface="Arial" pitchFamily="34" charset="0"/>
              </a:rPr>
              <a:t>الاحفورة</a:t>
            </a:r>
            <a:r>
              <a:rPr lang="ar-SA" b="1" dirty="0" smtClean="0">
                <a:solidFill>
                  <a:schemeClr val="bg1"/>
                </a:solidFill>
                <a:latin typeface="Arial" pitchFamily="34" charset="0"/>
                <a:ea typeface="Times New Roman" pitchFamily="18" charset="0"/>
                <a:cs typeface="Arial" pitchFamily="34" charset="0"/>
              </a:rPr>
              <a:t> بالعيش في بيئة مختلفة</a:t>
            </a:r>
            <a:endParaRPr lang="en-US" sz="11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5445125" algn="l"/>
              </a:tabLst>
            </a:pPr>
            <a:r>
              <a:rPr lang="ar-SA" b="1" dirty="0" smtClean="0">
                <a:solidFill>
                  <a:schemeClr val="bg1"/>
                </a:solidFill>
                <a:latin typeface="Arial" pitchFamily="34" charset="0"/>
                <a:ea typeface="Times New Roman" pitchFamily="18" charset="0"/>
                <a:cs typeface="Arial" pitchFamily="34" charset="0"/>
              </a:rPr>
              <a:t>3- الوقت الذي تستغرقه </a:t>
            </a:r>
            <a:r>
              <a:rPr lang="ar-SA" b="1" dirty="0" err="1" smtClean="0">
                <a:solidFill>
                  <a:schemeClr val="bg1"/>
                </a:solidFill>
                <a:latin typeface="Arial" pitchFamily="34" charset="0"/>
                <a:ea typeface="Times New Roman" pitchFamily="18" charset="0"/>
                <a:cs typeface="Arial" pitchFamily="34" charset="0"/>
              </a:rPr>
              <a:t>الاحياء</a:t>
            </a:r>
            <a:r>
              <a:rPr lang="ar-SA" b="1" dirty="0" smtClean="0">
                <a:solidFill>
                  <a:schemeClr val="bg1"/>
                </a:solidFill>
                <a:latin typeface="Arial" pitchFamily="34" charset="0"/>
                <a:ea typeface="Times New Roman" pitchFamily="18" charset="0"/>
                <a:cs typeface="Arial" pitchFamily="34" charset="0"/>
              </a:rPr>
              <a:t> للهجرة يؤدي </a:t>
            </a:r>
            <a:r>
              <a:rPr lang="ar-SA" b="1" dirty="0" err="1" smtClean="0">
                <a:solidFill>
                  <a:schemeClr val="bg1"/>
                </a:solidFill>
                <a:latin typeface="Arial" pitchFamily="34" charset="0"/>
                <a:ea typeface="Times New Roman" pitchFamily="18" charset="0"/>
                <a:cs typeface="Arial" pitchFamily="34" charset="0"/>
              </a:rPr>
              <a:t>الى</a:t>
            </a:r>
            <a:r>
              <a:rPr lang="ar-SA" b="1" dirty="0" smtClean="0">
                <a:solidFill>
                  <a:schemeClr val="bg1"/>
                </a:solidFill>
                <a:latin typeface="Arial" pitchFamily="34" charset="0"/>
                <a:ea typeface="Times New Roman" pitchFamily="18" charset="0"/>
                <a:cs typeface="Arial" pitchFamily="34" charset="0"/>
              </a:rPr>
              <a:t> اختلاف حقيقي في </a:t>
            </a:r>
            <a:r>
              <a:rPr lang="ar-SA" b="1" dirty="0" err="1" smtClean="0">
                <a:solidFill>
                  <a:schemeClr val="bg1"/>
                </a:solidFill>
                <a:latin typeface="Arial" pitchFamily="34" charset="0"/>
                <a:ea typeface="Times New Roman" pitchFamily="18" charset="0"/>
                <a:cs typeface="Arial" pitchFamily="34" charset="0"/>
              </a:rPr>
              <a:t>اعمار</a:t>
            </a:r>
            <a:r>
              <a:rPr lang="ar-SA" b="1" dirty="0" smtClean="0">
                <a:solidFill>
                  <a:schemeClr val="bg1"/>
                </a:solidFill>
                <a:latin typeface="Arial" pitchFamily="34" charset="0"/>
                <a:ea typeface="Times New Roman" pitchFamily="18" charset="0"/>
                <a:cs typeface="Arial" pitchFamily="34" charset="0"/>
              </a:rPr>
              <a:t> الصخور استنادا </a:t>
            </a:r>
            <a:r>
              <a:rPr lang="ar-SA" b="1" dirty="0" err="1" smtClean="0">
                <a:solidFill>
                  <a:schemeClr val="bg1"/>
                </a:solidFill>
                <a:latin typeface="Arial" pitchFamily="34" charset="0"/>
                <a:ea typeface="Times New Roman" pitchFamily="18" charset="0"/>
                <a:cs typeface="Arial" pitchFamily="34" charset="0"/>
              </a:rPr>
              <a:t>الى</a:t>
            </a:r>
            <a:r>
              <a:rPr lang="ar-SA" b="1" dirty="0" smtClean="0">
                <a:solidFill>
                  <a:schemeClr val="bg1"/>
                </a:solidFill>
                <a:latin typeface="Arial" pitchFamily="34" charset="0"/>
                <a:ea typeface="Times New Roman" pitchFamily="18" charset="0"/>
                <a:cs typeface="Arial" pitchFamily="34" charset="0"/>
              </a:rPr>
              <a:t> تواجد نفس </a:t>
            </a:r>
            <a:r>
              <a:rPr lang="ar-SA" b="1" dirty="0" err="1" smtClean="0">
                <a:solidFill>
                  <a:schemeClr val="bg1"/>
                </a:solidFill>
                <a:latin typeface="Arial" pitchFamily="34" charset="0"/>
                <a:ea typeface="Times New Roman" pitchFamily="18" charset="0"/>
                <a:cs typeface="Arial" pitchFamily="34" charset="0"/>
              </a:rPr>
              <a:t>الاحفورة</a:t>
            </a:r>
            <a:r>
              <a:rPr lang="ar-SA" b="1" dirty="0" smtClean="0">
                <a:solidFill>
                  <a:schemeClr val="bg1"/>
                </a:solidFill>
                <a:latin typeface="Arial" pitchFamily="34" charset="0"/>
                <a:ea typeface="Times New Roman" pitchFamily="18" charset="0"/>
                <a:cs typeface="Arial" pitchFamily="34" charset="0"/>
              </a:rPr>
              <a:t> الدالة في منطقتين</a:t>
            </a:r>
            <a:endParaRPr lang="en-US" sz="11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5445125" algn="l"/>
              </a:tabLst>
            </a:pPr>
            <a:r>
              <a:rPr lang="ar-SA" b="1" dirty="0" smtClean="0">
                <a:solidFill>
                  <a:schemeClr val="bg1"/>
                </a:solidFill>
                <a:latin typeface="Arial" pitchFamily="34" charset="0"/>
                <a:ea typeface="Times New Roman" pitchFamily="18" charset="0"/>
                <a:cs typeface="Arial" pitchFamily="34" charset="0"/>
              </a:rPr>
              <a:t>4- عدم دقة الباحثين في العمل يؤدي </a:t>
            </a:r>
            <a:r>
              <a:rPr lang="ar-SA" b="1" dirty="0" err="1" smtClean="0">
                <a:solidFill>
                  <a:schemeClr val="bg1"/>
                </a:solidFill>
                <a:latin typeface="Arial" pitchFamily="34" charset="0"/>
                <a:ea typeface="Times New Roman" pitchFamily="18" charset="0"/>
                <a:cs typeface="Arial" pitchFamily="34" charset="0"/>
              </a:rPr>
              <a:t>الى</a:t>
            </a:r>
            <a:r>
              <a:rPr lang="ar-SA" b="1" dirty="0" smtClean="0">
                <a:solidFill>
                  <a:schemeClr val="bg1"/>
                </a:solidFill>
                <a:latin typeface="Arial" pitchFamily="34" charset="0"/>
                <a:ea typeface="Times New Roman" pitchFamily="18" charset="0"/>
                <a:cs typeface="Arial" pitchFamily="34" charset="0"/>
              </a:rPr>
              <a:t> عدم </a:t>
            </a:r>
            <a:r>
              <a:rPr lang="ar-SA" b="1" dirty="0" err="1" smtClean="0">
                <a:solidFill>
                  <a:schemeClr val="bg1"/>
                </a:solidFill>
                <a:latin typeface="Arial" pitchFamily="34" charset="0"/>
                <a:ea typeface="Times New Roman" pitchFamily="18" charset="0"/>
                <a:cs typeface="Arial" pitchFamily="34" charset="0"/>
              </a:rPr>
              <a:t>ايجادهم</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للاحافير</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او</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الانواع</a:t>
            </a:r>
            <a:r>
              <a:rPr lang="ar-SA" b="1" dirty="0" smtClean="0">
                <a:solidFill>
                  <a:schemeClr val="bg1"/>
                </a:solidFill>
                <a:latin typeface="Arial" pitchFamily="34" charset="0"/>
                <a:ea typeface="Times New Roman" pitchFamily="18" charset="0"/>
                <a:cs typeface="Arial" pitchFamily="34" charset="0"/>
              </a:rPr>
              <a:t> الدالة</a:t>
            </a:r>
            <a:endParaRPr lang="en-US" sz="11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5445125" algn="l"/>
              </a:tabLst>
            </a:pPr>
            <a:r>
              <a:rPr lang="ar-SA" b="1" dirty="0" smtClean="0">
                <a:solidFill>
                  <a:schemeClr val="bg1"/>
                </a:solidFill>
                <a:latin typeface="Arial" pitchFamily="34" charset="0"/>
                <a:ea typeface="Times New Roman" pitchFamily="18" charset="0"/>
                <a:cs typeface="Arial" pitchFamily="34" charset="0"/>
              </a:rPr>
              <a:t>5- </a:t>
            </a:r>
            <a:r>
              <a:rPr lang="ar-SA" b="1" dirty="0" err="1" smtClean="0">
                <a:solidFill>
                  <a:schemeClr val="bg1"/>
                </a:solidFill>
                <a:latin typeface="Arial" pitchFamily="34" charset="0"/>
                <a:ea typeface="Times New Roman" pitchFamily="18" charset="0"/>
                <a:cs typeface="Arial" pitchFamily="34" charset="0"/>
              </a:rPr>
              <a:t>ان</a:t>
            </a:r>
            <a:r>
              <a:rPr lang="ar-SA" b="1" dirty="0" smtClean="0">
                <a:solidFill>
                  <a:schemeClr val="bg1"/>
                </a:solidFill>
                <a:latin typeface="Arial" pitchFamily="34" charset="0"/>
                <a:ea typeface="Times New Roman" pitchFamily="18" charset="0"/>
                <a:cs typeface="Arial" pitchFamily="34" charset="0"/>
              </a:rPr>
              <a:t> الصخور التابعة لما قبل </a:t>
            </a:r>
            <a:r>
              <a:rPr lang="ar-SA" b="1" dirty="0" err="1" smtClean="0">
                <a:solidFill>
                  <a:schemeClr val="bg1"/>
                </a:solidFill>
                <a:latin typeface="Arial" pitchFamily="34" charset="0"/>
                <a:ea typeface="Times New Roman" pitchFamily="18" charset="0"/>
                <a:cs typeface="Arial" pitchFamily="34" charset="0"/>
              </a:rPr>
              <a:t>الكامبيري</a:t>
            </a:r>
            <a:r>
              <a:rPr lang="ar-SA" b="1" dirty="0" smtClean="0">
                <a:solidFill>
                  <a:schemeClr val="bg1"/>
                </a:solidFill>
                <a:latin typeface="Arial" pitchFamily="34" charset="0"/>
                <a:ea typeface="Times New Roman" pitchFamily="18" charset="0"/>
                <a:cs typeface="Arial" pitchFamily="34" charset="0"/>
              </a:rPr>
              <a:t> تمثل 85% من الزمن الجيولوجي ويفتقر الجزء </a:t>
            </a:r>
            <a:r>
              <a:rPr lang="ar-SA" b="1" dirty="0" err="1" smtClean="0">
                <a:solidFill>
                  <a:schemeClr val="bg1"/>
                </a:solidFill>
                <a:latin typeface="Arial" pitchFamily="34" charset="0"/>
                <a:ea typeface="Times New Roman" pitchFamily="18" charset="0"/>
                <a:cs typeface="Arial" pitchFamily="34" charset="0"/>
              </a:rPr>
              <a:t>الاعظم</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الى</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احافير</a:t>
            </a:r>
            <a:r>
              <a:rPr lang="ar-SA" b="1" dirty="0" smtClean="0">
                <a:solidFill>
                  <a:schemeClr val="bg1"/>
                </a:solidFill>
                <a:latin typeface="Arial" pitchFamily="34" charset="0"/>
                <a:ea typeface="Times New Roman" pitchFamily="18" charset="0"/>
                <a:cs typeface="Arial" pitchFamily="34" charset="0"/>
              </a:rPr>
              <a:t> مفيدة في تقدير </a:t>
            </a:r>
            <a:r>
              <a:rPr lang="ar-SA" b="1" dirty="0" err="1" smtClean="0">
                <a:solidFill>
                  <a:schemeClr val="bg1"/>
                </a:solidFill>
                <a:latin typeface="Arial" pitchFamily="34" charset="0"/>
                <a:ea typeface="Times New Roman" pitchFamily="18" charset="0"/>
                <a:cs typeface="Arial" pitchFamily="34" charset="0"/>
              </a:rPr>
              <a:t>الاعمار</a:t>
            </a:r>
            <a:r>
              <a:rPr lang="ar-SA" b="1" dirty="0" smtClean="0">
                <a:solidFill>
                  <a:schemeClr val="bg1"/>
                </a:solidFill>
                <a:latin typeface="Arial" pitchFamily="34" charset="0"/>
                <a:ea typeface="Times New Roman" pitchFamily="18" charset="0"/>
                <a:cs typeface="Arial" pitchFamily="34" charset="0"/>
              </a:rPr>
              <a:t> </a:t>
            </a:r>
            <a:r>
              <a:rPr lang="ar-SA" b="1" dirty="0" err="1" smtClean="0">
                <a:solidFill>
                  <a:schemeClr val="bg1"/>
                </a:solidFill>
                <a:latin typeface="Arial" pitchFamily="34" charset="0"/>
                <a:ea typeface="Times New Roman" pitchFamily="18" charset="0"/>
                <a:cs typeface="Arial" pitchFamily="34" charset="0"/>
              </a:rPr>
              <a:t>او</a:t>
            </a:r>
            <a:r>
              <a:rPr lang="ar-SA" b="1" dirty="0" smtClean="0">
                <a:solidFill>
                  <a:schemeClr val="bg1"/>
                </a:solidFill>
                <a:latin typeface="Arial" pitchFamily="34" charset="0"/>
                <a:ea typeface="Times New Roman" pitchFamily="18" charset="0"/>
                <a:cs typeface="Arial" pitchFamily="34" charset="0"/>
              </a:rPr>
              <a:t> المضاهاة</a:t>
            </a:r>
            <a:endParaRPr lang="ar-SA" sz="2800" dirty="0" smtClean="0">
              <a:solidFill>
                <a:schemeClr val="bg1"/>
              </a:solidFill>
              <a:latin typeface="Arial" pitchFamily="34" charset="0"/>
              <a:cs typeface="Arial" pitchFamily="34" charset="0"/>
            </a:endParaRPr>
          </a:p>
        </p:txBody>
      </p:sp>
    </p:spTree>
  </p:cSld>
  <p:clrMapOvr>
    <a:masterClrMapping/>
  </p:clrMapOvr>
  <p:transition>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42852"/>
            <a:ext cx="7851648" cy="1214446"/>
          </a:xfrm>
        </p:spPr>
        <p:txBody>
          <a:bodyPr/>
          <a:lstStyle/>
          <a:p>
            <a:r>
              <a:rPr lang="ar-IQ" sz="4800" dirty="0" err="1" smtClean="0"/>
              <a:t>انواع</a:t>
            </a:r>
            <a:r>
              <a:rPr lang="ar-IQ" sz="4800" dirty="0" smtClean="0"/>
              <a:t> الوحدات </a:t>
            </a:r>
            <a:r>
              <a:rPr lang="ar-IQ" sz="4800" dirty="0" err="1" smtClean="0"/>
              <a:t>الطباقية</a:t>
            </a:r>
            <a:r>
              <a:rPr lang="ar-IQ" sz="4800" dirty="0" smtClean="0"/>
              <a:t> الحياتية</a:t>
            </a:r>
            <a:endParaRPr lang="ar-SA" sz="4800" dirty="0"/>
          </a:p>
        </p:txBody>
      </p:sp>
      <p:sp>
        <p:nvSpPr>
          <p:cNvPr id="3" name="عنوان فرعي 2"/>
          <p:cNvSpPr>
            <a:spLocks noGrp="1"/>
          </p:cNvSpPr>
          <p:nvPr>
            <p:ph type="subTitle" idx="1"/>
          </p:nvPr>
        </p:nvSpPr>
        <p:spPr>
          <a:xfrm>
            <a:off x="533400" y="1428736"/>
            <a:ext cx="7854696" cy="5286412"/>
          </a:xfrm>
        </p:spPr>
        <p:txBody>
          <a:bodyPr>
            <a:normAutofit/>
          </a:bodyPr>
          <a:lstStyle/>
          <a:p>
            <a:r>
              <a:rPr lang="ar-IQ" dirty="0" smtClean="0"/>
              <a:t>1- نطاق التجمع </a:t>
            </a:r>
          </a:p>
          <a:p>
            <a:r>
              <a:rPr lang="ar-IQ" dirty="0" smtClean="0"/>
              <a:t>2- نطاق المدى</a:t>
            </a:r>
          </a:p>
          <a:p>
            <a:r>
              <a:rPr lang="ar-IQ" dirty="0" smtClean="0"/>
              <a:t>3- نطاق مدى مصنف</a:t>
            </a:r>
          </a:p>
          <a:p>
            <a:r>
              <a:rPr lang="ar-IQ" dirty="0" smtClean="0"/>
              <a:t>4- نطاق المدى المشترك</a:t>
            </a:r>
          </a:p>
          <a:p>
            <a:r>
              <a:rPr lang="ar-IQ" dirty="0" smtClean="0"/>
              <a:t>5- نطاق الذروة</a:t>
            </a:r>
          </a:p>
          <a:p>
            <a:r>
              <a:rPr lang="ar-IQ" dirty="0" smtClean="0"/>
              <a:t>6- نطاق السلالة</a:t>
            </a:r>
          </a:p>
          <a:p>
            <a:r>
              <a:rPr lang="ar-IQ" dirty="0" smtClean="0"/>
              <a:t>7- النطاق البيني</a:t>
            </a:r>
          </a:p>
          <a:p>
            <a:r>
              <a:rPr lang="ar-IQ" dirty="0" smtClean="0"/>
              <a:t>8- النطاق القاحل</a:t>
            </a:r>
          </a:p>
          <a:p>
            <a:r>
              <a:rPr lang="ar-IQ" dirty="0" smtClean="0"/>
              <a:t>9- النطاق الضمني</a:t>
            </a:r>
          </a:p>
          <a:p>
            <a:r>
              <a:rPr lang="ar-IQ" dirty="0" smtClean="0"/>
              <a:t>10- النطاق الفاصل</a:t>
            </a:r>
          </a:p>
        </p:txBody>
      </p:sp>
    </p:spTree>
  </p:cSld>
  <p:clrMapOvr>
    <a:masterClrMapping/>
  </p:clrMapOvr>
  <p:transition>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كعب 4"/>
          <p:cNvSpPr/>
          <p:nvPr/>
        </p:nvSpPr>
        <p:spPr>
          <a:xfrm>
            <a:off x="928662" y="285728"/>
            <a:ext cx="6858048" cy="10001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rPr>
              <a:t>Biostratigraphic Units</a:t>
            </a:r>
            <a:endParaRPr lang="en-US" sz="2400" b="1" dirty="0">
              <a:solidFill>
                <a:srgbClr val="FFFF00"/>
              </a:solidFill>
            </a:endParaRPr>
          </a:p>
        </p:txBody>
      </p:sp>
      <p:cxnSp>
        <p:nvCxnSpPr>
          <p:cNvPr id="8" name="رابط مستقيم 7"/>
          <p:cNvCxnSpPr/>
          <p:nvPr/>
        </p:nvCxnSpPr>
        <p:spPr>
          <a:xfrm rot="5400000">
            <a:off x="4179103" y="4036211"/>
            <a:ext cx="5572140" cy="71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5400000">
            <a:off x="-1535937" y="3964773"/>
            <a:ext cx="5572140" cy="2143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مخطط انسيابي: تحضير 10"/>
          <p:cNvSpPr/>
          <p:nvPr/>
        </p:nvSpPr>
        <p:spPr>
          <a:xfrm>
            <a:off x="6000760" y="1714488"/>
            <a:ext cx="235745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Assemblage zone</a:t>
            </a:r>
            <a:endParaRPr lang="en-US" dirty="0"/>
          </a:p>
        </p:txBody>
      </p:sp>
      <p:sp>
        <p:nvSpPr>
          <p:cNvPr id="12" name="مخطط انسيابي: تحضير 11"/>
          <p:cNvSpPr/>
          <p:nvPr/>
        </p:nvSpPr>
        <p:spPr>
          <a:xfrm>
            <a:off x="6072198" y="3143248"/>
            <a:ext cx="2428892"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Range zone</a:t>
            </a:r>
            <a:endParaRPr lang="en-US" dirty="0"/>
          </a:p>
        </p:txBody>
      </p:sp>
      <p:sp>
        <p:nvSpPr>
          <p:cNvPr id="13" name="مخطط انسيابي: تحضير 12"/>
          <p:cNvSpPr/>
          <p:nvPr/>
        </p:nvSpPr>
        <p:spPr>
          <a:xfrm>
            <a:off x="6000760" y="5072074"/>
            <a:ext cx="2500330"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Peak zone</a:t>
            </a:r>
            <a:endParaRPr lang="en-US" dirty="0"/>
          </a:p>
        </p:txBody>
      </p:sp>
      <p:cxnSp>
        <p:nvCxnSpPr>
          <p:cNvPr id="15" name="رابط مستقيم 14"/>
          <p:cNvCxnSpPr>
            <a:stCxn id="5" idx="3"/>
          </p:cNvCxnSpPr>
          <p:nvPr/>
        </p:nvCxnSpPr>
        <p:spPr>
          <a:xfrm rot="5400000">
            <a:off x="1401951" y="4027281"/>
            <a:ext cx="5572140" cy="89298"/>
          </a:xfrm>
          <a:prstGeom prst="line">
            <a:avLst/>
          </a:prstGeom>
        </p:spPr>
        <p:style>
          <a:lnRef idx="1">
            <a:schemeClr val="accent1"/>
          </a:lnRef>
          <a:fillRef idx="0">
            <a:schemeClr val="accent1"/>
          </a:fillRef>
          <a:effectRef idx="0">
            <a:schemeClr val="accent1"/>
          </a:effectRef>
          <a:fontRef idx="minor">
            <a:schemeClr val="tx1"/>
          </a:fontRef>
        </p:style>
      </p:cxnSp>
      <p:sp>
        <p:nvSpPr>
          <p:cNvPr id="17" name="مخطط انسيابي: تحضير 16"/>
          <p:cNvSpPr/>
          <p:nvPr/>
        </p:nvSpPr>
        <p:spPr>
          <a:xfrm>
            <a:off x="3286116" y="1714488"/>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Taxon</a:t>
            </a:r>
            <a:r>
              <a:rPr lang="en-US" dirty="0" smtClean="0"/>
              <a:t> range zone</a:t>
            </a:r>
            <a:endParaRPr lang="en-US" dirty="0"/>
          </a:p>
        </p:txBody>
      </p:sp>
      <p:sp>
        <p:nvSpPr>
          <p:cNvPr id="18" name="مخطط انسيابي: تحضير 17"/>
          <p:cNvSpPr/>
          <p:nvPr/>
        </p:nvSpPr>
        <p:spPr>
          <a:xfrm>
            <a:off x="3286116" y="3286124"/>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Interval zone</a:t>
            </a:r>
            <a:endParaRPr lang="en-US" dirty="0"/>
          </a:p>
        </p:txBody>
      </p:sp>
      <p:sp>
        <p:nvSpPr>
          <p:cNvPr id="19" name="مخطط انسيابي: تحضير 18"/>
          <p:cNvSpPr/>
          <p:nvPr/>
        </p:nvSpPr>
        <p:spPr>
          <a:xfrm>
            <a:off x="3286116" y="5143512"/>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Barren zone</a:t>
            </a:r>
            <a:endParaRPr lang="en-US" dirty="0"/>
          </a:p>
        </p:txBody>
      </p:sp>
      <p:sp>
        <p:nvSpPr>
          <p:cNvPr id="20" name="مخطط انسيابي: تحضير 19"/>
          <p:cNvSpPr/>
          <p:nvPr/>
        </p:nvSpPr>
        <p:spPr>
          <a:xfrm>
            <a:off x="357158" y="1714488"/>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Concerent</a:t>
            </a:r>
            <a:r>
              <a:rPr lang="en-US" dirty="0" smtClean="0"/>
              <a:t> range zone</a:t>
            </a:r>
            <a:endParaRPr lang="en-US" dirty="0"/>
          </a:p>
        </p:txBody>
      </p:sp>
      <p:sp>
        <p:nvSpPr>
          <p:cNvPr id="21" name="مخطط انسيابي: تحضير 20"/>
          <p:cNvSpPr/>
          <p:nvPr/>
        </p:nvSpPr>
        <p:spPr>
          <a:xfrm>
            <a:off x="285720" y="3286124"/>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Intrnal</a:t>
            </a:r>
            <a:r>
              <a:rPr lang="en-US" dirty="0" smtClean="0"/>
              <a:t>  zone</a:t>
            </a:r>
            <a:endParaRPr lang="en-US" dirty="0"/>
          </a:p>
        </p:txBody>
      </p:sp>
      <p:sp>
        <p:nvSpPr>
          <p:cNvPr id="22" name="مخطط انسيابي: تحضير 21"/>
          <p:cNvSpPr/>
          <p:nvPr/>
        </p:nvSpPr>
        <p:spPr>
          <a:xfrm>
            <a:off x="285720" y="5143512"/>
            <a:ext cx="2000264" cy="928694"/>
          </a:xfrm>
          <a:prstGeom prst="flowChartPrepar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Line age zone</a:t>
            </a:r>
            <a:endParaRPr lang="en-US" dirty="0"/>
          </a:p>
        </p:txBody>
      </p:sp>
    </p:spTree>
  </p:cSld>
  <p:clrMapOvr>
    <a:masterClrMapping/>
  </p:clrMapOvr>
  <p:transition>
    <p:push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928694"/>
          </a:xfrm>
        </p:spPr>
        <p:txBody>
          <a:bodyPr/>
          <a:lstStyle/>
          <a:p>
            <a:r>
              <a:rPr lang="ar-IQ" dirty="0" smtClean="0"/>
              <a:t>الوحدات </a:t>
            </a:r>
            <a:r>
              <a:rPr lang="ar-IQ" dirty="0" err="1" smtClean="0"/>
              <a:t>الطباقية</a:t>
            </a:r>
            <a:r>
              <a:rPr lang="ar-IQ" dirty="0" smtClean="0"/>
              <a:t> الزمنية</a:t>
            </a:r>
            <a:endParaRPr lang="ar-SA" dirty="0"/>
          </a:p>
        </p:txBody>
      </p:sp>
      <p:sp>
        <p:nvSpPr>
          <p:cNvPr id="3" name="عنوان فرعي 2"/>
          <p:cNvSpPr>
            <a:spLocks noGrp="1"/>
          </p:cNvSpPr>
          <p:nvPr>
            <p:ph type="subTitle" idx="1"/>
          </p:nvPr>
        </p:nvSpPr>
        <p:spPr>
          <a:xfrm>
            <a:off x="533400" y="1071546"/>
            <a:ext cx="8110566" cy="5572164"/>
          </a:xfrm>
        </p:spPr>
        <p:txBody>
          <a:bodyPr>
            <a:normAutofit/>
          </a:bodyPr>
          <a:lstStyle/>
          <a:p>
            <a:r>
              <a:rPr lang="ar-IQ" dirty="0" smtClean="0"/>
              <a:t>*</a:t>
            </a:r>
            <a:r>
              <a:rPr lang="ar-IQ" dirty="0" err="1" smtClean="0"/>
              <a:t>ان</a:t>
            </a:r>
            <a:r>
              <a:rPr lang="ar-IQ" dirty="0" smtClean="0"/>
              <a:t> التقسيم </a:t>
            </a:r>
            <a:r>
              <a:rPr lang="ar-IQ" dirty="0" err="1" smtClean="0"/>
              <a:t>الطباقي</a:t>
            </a:r>
            <a:r>
              <a:rPr lang="ar-IQ" dirty="0" smtClean="0"/>
              <a:t> الزمني هو تنظيم الطبقات الصخرية </a:t>
            </a:r>
            <a:r>
              <a:rPr lang="ar-IQ" dirty="0" err="1" smtClean="0"/>
              <a:t>الى</a:t>
            </a:r>
            <a:r>
              <a:rPr lang="ar-IQ" dirty="0" smtClean="0"/>
              <a:t> وحدات نسبة </a:t>
            </a:r>
            <a:r>
              <a:rPr lang="ar-IQ" dirty="0" err="1" smtClean="0"/>
              <a:t>الى</a:t>
            </a:r>
            <a:r>
              <a:rPr lang="ar-IQ" dirty="0" smtClean="0"/>
              <a:t> عمرها أو فترة نشوئها . </a:t>
            </a:r>
            <a:r>
              <a:rPr lang="ar-IQ" sz="4400" b="1" dirty="0" err="1" smtClean="0"/>
              <a:t>اما</a:t>
            </a:r>
            <a:endParaRPr lang="en-US" sz="4400" b="1" dirty="0" smtClean="0"/>
          </a:p>
          <a:p>
            <a:r>
              <a:rPr lang="ar-IQ" dirty="0" smtClean="0"/>
              <a:t>الوحدة </a:t>
            </a:r>
            <a:r>
              <a:rPr lang="ar-IQ" dirty="0" err="1" smtClean="0"/>
              <a:t>الطباقية</a:t>
            </a:r>
            <a:r>
              <a:rPr lang="ar-IQ" dirty="0" smtClean="0"/>
              <a:t> الزمنية هي كتلة من الطبقات الصخرية تجمع سوية باعتبارها تمثل الصخور المتكونة خلال فترة محددة من الزمن الجيولوجي ، لذا فهي تمثل الصخور المتكونة خلال فترة من التاريخ الجيولوجي .</a:t>
            </a:r>
          </a:p>
          <a:p>
            <a:pPr>
              <a:buFont typeface="Arial" pitchFamily="34" charset="0"/>
              <a:buChar char="•"/>
            </a:pPr>
            <a:r>
              <a:rPr lang="ar-IQ" dirty="0" err="1" smtClean="0"/>
              <a:t>ان</a:t>
            </a:r>
            <a:r>
              <a:rPr lang="ar-IQ" dirty="0" smtClean="0"/>
              <a:t> الغاية من التقسيم </a:t>
            </a:r>
            <a:r>
              <a:rPr lang="ar-IQ" dirty="0" err="1" smtClean="0"/>
              <a:t>الطباقي</a:t>
            </a:r>
            <a:r>
              <a:rPr lang="ar-IQ" dirty="0" smtClean="0"/>
              <a:t> الزمني هو تقسيم تعاقب صخور </a:t>
            </a:r>
            <a:r>
              <a:rPr lang="ar-IQ" dirty="0" err="1" smtClean="0"/>
              <a:t>الارض</a:t>
            </a:r>
            <a:r>
              <a:rPr lang="ar-IQ" dirty="0" smtClean="0"/>
              <a:t> </a:t>
            </a:r>
            <a:r>
              <a:rPr lang="ar-IQ" dirty="0" err="1" smtClean="0"/>
              <a:t>الى</a:t>
            </a:r>
            <a:r>
              <a:rPr lang="ar-IQ" dirty="0" smtClean="0"/>
              <a:t> وحدات (</a:t>
            </a:r>
            <a:r>
              <a:rPr lang="ar-IQ" dirty="0" err="1" smtClean="0"/>
              <a:t>طباقية</a:t>
            </a:r>
            <a:r>
              <a:rPr lang="ar-IQ" dirty="0" smtClean="0"/>
              <a:t> زمنية) مفيدة وملائمة وتقابل فترات من "الزمن الجيولوجي" (</a:t>
            </a:r>
            <a:r>
              <a:rPr lang="en-US" dirty="0" err="1" smtClean="0"/>
              <a:t>Geochronologic</a:t>
            </a:r>
            <a:r>
              <a:rPr lang="en-US" dirty="0" smtClean="0"/>
              <a:t> Units</a:t>
            </a:r>
            <a:r>
              <a:rPr lang="ar-IQ" dirty="0" smtClean="0"/>
              <a:t>) لكي تخدم </a:t>
            </a:r>
            <a:r>
              <a:rPr lang="ar-IQ" dirty="0" err="1" smtClean="0"/>
              <a:t>كانظمة</a:t>
            </a:r>
            <a:r>
              <a:rPr lang="ar-IQ" dirty="0" smtClean="0"/>
              <a:t> تعتبر مرجعاً للعلاقات الزمنية للطبقات </a:t>
            </a:r>
            <a:r>
              <a:rPr lang="ar-IQ" dirty="0" err="1" smtClean="0"/>
              <a:t>ولاحداث</a:t>
            </a:r>
            <a:r>
              <a:rPr lang="ar-IQ" dirty="0" smtClean="0"/>
              <a:t> التاريخ الجيولوجي .قيمة </a:t>
            </a:r>
          </a:p>
          <a:p>
            <a:pPr>
              <a:buFont typeface="Arial" pitchFamily="34" charset="0"/>
              <a:buChar char="•"/>
            </a:pPr>
            <a:r>
              <a:rPr lang="ar-IQ" dirty="0" smtClean="0"/>
              <a:t>* </a:t>
            </a:r>
            <a:r>
              <a:rPr lang="ar-IQ" dirty="0" err="1" smtClean="0"/>
              <a:t>ان</a:t>
            </a:r>
            <a:r>
              <a:rPr lang="ar-IQ" dirty="0" smtClean="0"/>
              <a:t> القيمة النسبية للوحدات </a:t>
            </a:r>
            <a:r>
              <a:rPr lang="ar-IQ" dirty="0" err="1" smtClean="0"/>
              <a:t>الطباقية</a:t>
            </a:r>
            <a:r>
              <a:rPr lang="ar-IQ" dirty="0" smtClean="0"/>
              <a:t> الزمنية تحدد بواسطة الفترة الزمنية التي تمثلها وليس بسمكها الصخري.</a:t>
            </a:r>
            <a:endParaRPr lang="en-US" dirty="0" smtClean="0"/>
          </a:p>
          <a:p>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500042"/>
            <a:ext cx="8715436" cy="2357454"/>
          </a:xfrm>
        </p:spPr>
        <p:txBody>
          <a:bodyPr>
            <a:normAutofit fontScale="90000"/>
          </a:bodyPr>
          <a:lstStyle/>
          <a:p>
            <a:r>
              <a:rPr lang="en-US" dirty="0" smtClean="0"/>
              <a:t>-:</a:t>
            </a:r>
            <a:r>
              <a:rPr lang="ar-IQ" dirty="0" smtClean="0"/>
              <a:t>السطح </a:t>
            </a:r>
            <a:r>
              <a:rPr lang="ar-IQ" dirty="0" err="1" smtClean="0"/>
              <a:t>الطباقي</a:t>
            </a:r>
            <a:r>
              <a:rPr lang="ar-IQ" dirty="0" smtClean="0"/>
              <a:t> </a:t>
            </a:r>
            <a:r>
              <a:rPr lang="ar-IQ" dirty="0" smtClean="0"/>
              <a:t>الزمني</a:t>
            </a:r>
            <a:br>
              <a:rPr lang="ar-IQ" dirty="0" smtClean="0"/>
            </a:br>
            <a:r>
              <a:rPr lang="ar-IQ" dirty="0" err="1" smtClean="0"/>
              <a:t>هوسطح</a:t>
            </a:r>
            <a:r>
              <a:rPr lang="ar-IQ" dirty="0" smtClean="0"/>
              <a:t> </a:t>
            </a:r>
            <a:r>
              <a:rPr lang="ar-IQ" dirty="0" err="1" smtClean="0"/>
              <a:t>طباقي</a:t>
            </a:r>
            <a:r>
              <a:rPr lang="ar-IQ" dirty="0" smtClean="0"/>
              <a:t> ذو عمر متساوي في كل نقطة من نقاطه. </a:t>
            </a:r>
            <a:endParaRPr lang="ar-SA" dirty="0"/>
          </a:p>
        </p:txBody>
      </p:sp>
    </p:spTree>
  </p:cSld>
  <p:clrMapOvr>
    <a:masterClrMapping/>
  </p:clrMapOvr>
  <p:transition>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357322"/>
          </a:xfrm>
        </p:spPr>
        <p:txBody>
          <a:bodyPr>
            <a:normAutofit fontScale="90000"/>
          </a:bodyPr>
          <a:lstStyle/>
          <a:p>
            <a:r>
              <a:rPr lang="en-US" dirty="0" smtClean="0"/>
              <a:t>   </a:t>
            </a:r>
            <a:br>
              <a:rPr lang="en-US" dirty="0" smtClean="0"/>
            </a:br>
            <a:r>
              <a:rPr lang="en-US" dirty="0" smtClean="0"/>
              <a:t/>
            </a:r>
            <a:br>
              <a:rPr lang="en-US" dirty="0" smtClean="0"/>
            </a:br>
            <a:r>
              <a:rPr lang="ar-IQ" dirty="0" smtClean="0"/>
              <a:t>وحدات المناخ الجيولوجي </a:t>
            </a:r>
            <a:r>
              <a:rPr lang="en-US" dirty="0" smtClean="0"/>
              <a:t>GEOLOGICAL CLIMATE UNITS</a:t>
            </a:r>
            <a:endParaRPr lang="ar-SA" dirty="0"/>
          </a:p>
        </p:txBody>
      </p:sp>
      <p:sp>
        <p:nvSpPr>
          <p:cNvPr id="3" name="عنوان فرعي 2"/>
          <p:cNvSpPr>
            <a:spLocks noGrp="1"/>
          </p:cNvSpPr>
          <p:nvPr>
            <p:ph type="subTitle" idx="1"/>
          </p:nvPr>
        </p:nvSpPr>
        <p:spPr>
          <a:xfrm>
            <a:off x="142844" y="1500174"/>
            <a:ext cx="8715436" cy="5143536"/>
          </a:xfrm>
        </p:spPr>
        <p:txBody>
          <a:bodyPr>
            <a:noAutofit/>
          </a:bodyPr>
          <a:lstStyle/>
          <a:p>
            <a:r>
              <a:rPr lang="ar-SA"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إن وحدة المناخ – الجيولوجي هي احد وحدات المناخ الواسعة الانتشار التي يستدل عليها من تقسيم صخور الرابع (</a:t>
            </a:r>
            <a:r>
              <a:rPr lang="ar-SA" sz="3200" b="1" dirty="0" err="1"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كواترنري</a:t>
            </a:r>
            <a:r>
              <a:rPr lang="ar-SA"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 (</a:t>
            </a:r>
            <a:r>
              <a:rPr lang="en-US"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Quaternary</a:t>
            </a:r>
            <a:r>
              <a:rPr lang="ar-SA"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 وت</a:t>
            </a:r>
            <a:r>
              <a:rPr lang="ar-IQ"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ح</a:t>
            </a:r>
            <a:r>
              <a:rPr lang="ar-SA" sz="3200" b="1" dirty="0" err="1"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دد</a:t>
            </a:r>
            <a:r>
              <a:rPr lang="ar-SA"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 بواسطة السجلات التي خلفتها صخور تلك الفترة الجيولوجية وهي عبارة عن تكل من الصخور والتربة والمواد العضوية  . في أي منطقة تتواجد فيها هذه الوحدة فان حدودها الزمنية ترسم حسب محتوياتها من الوحدات الطباقية ، هذه الحدود الطباقية قد تكون متساوية في المنطقة الواحدة</a:t>
            </a:r>
            <a:endParaRPr lang="ar-IQ"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endParaRPr>
          </a:p>
          <a:p>
            <a:r>
              <a:rPr lang="ar-IQ"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rPr>
              <a:t>** </a:t>
            </a:r>
            <a:r>
              <a:rPr lang="ar-SA" sz="2400" dirty="0" smtClean="0"/>
              <a:t>والغاية من هذه الوحدات هي :</a:t>
            </a:r>
            <a:endParaRPr lang="en-US" sz="2400" dirty="0" smtClean="0"/>
          </a:p>
          <a:p>
            <a:pPr lvl="0"/>
            <a:r>
              <a:rPr lang="ar-IQ" sz="2400" dirty="0" smtClean="0"/>
              <a:t>1-  </a:t>
            </a:r>
            <a:r>
              <a:rPr lang="ar-SA" sz="2400" dirty="0" smtClean="0"/>
              <a:t>مضاهاة أحداث ترسبات صخور </a:t>
            </a:r>
            <a:r>
              <a:rPr lang="ar-SA" sz="2400" dirty="0" err="1" smtClean="0"/>
              <a:t>الكواترنري</a:t>
            </a:r>
            <a:r>
              <a:rPr lang="ar-SA" sz="2400" dirty="0" smtClean="0"/>
              <a:t> في مناطق مختلفة.</a:t>
            </a:r>
            <a:endParaRPr lang="en-US" sz="2400" dirty="0" smtClean="0"/>
          </a:p>
          <a:p>
            <a:pPr lvl="0"/>
            <a:r>
              <a:rPr lang="ar-IQ" sz="2400" dirty="0" smtClean="0"/>
              <a:t>2-  </a:t>
            </a:r>
            <a:r>
              <a:rPr lang="ar-IQ" sz="2400" dirty="0" err="1" smtClean="0"/>
              <a:t>ت</a:t>
            </a:r>
            <a:r>
              <a:rPr lang="ar-SA" sz="2400" dirty="0" smtClean="0"/>
              <a:t>حديد تعاقب الأحداث بشكل تاريخي في </a:t>
            </a:r>
            <a:r>
              <a:rPr lang="ar-SA" sz="2400" dirty="0" err="1" smtClean="0"/>
              <a:t>الكواترنري</a:t>
            </a:r>
            <a:r>
              <a:rPr lang="ar-SA" sz="2400" dirty="0" smtClean="0"/>
              <a:t> (الرابع).</a:t>
            </a:r>
            <a:endParaRPr lang="en-US" sz="2400" dirty="0" smtClean="0"/>
          </a:p>
          <a:p>
            <a:endParaRPr lang="ar-SA" sz="3200" b="1" dirty="0" smtClean="0">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endParaRPr>
          </a:p>
        </p:txBody>
      </p:sp>
    </p:spTree>
  </p:cSld>
  <p:clrMapOvr>
    <a:masterClrMapping/>
  </p:clrMapOvr>
  <p:transition>
    <p:push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t>نهاية المحاضرة الثانية 10-3</a:t>
            </a:r>
            <a:endParaRPr lang="ar-SA" sz="9600" b="1" dirty="0"/>
          </a:p>
        </p:txBody>
      </p:sp>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533400" y="1371600"/>
            <a:ext cx="7851648" cy="985830"/>
          </a:xfrm>
        </p:spPr>
        <p:txBody>
          <a:bodyPr>
            <a:normAutofit fontScale="90000"/>
          </a:bodyPr>
          <a:lstStyle/>
          <a:p>
            <a:r>
              <a:rPr lang="ar-IQ" dirty="0" smtClean="0"/>
              <a:t>أهمية علم الطبقات وعلاقته بالعلوم الجيولوجية الأخرى</a:t>
            </a:r>
            <a:endParaRPr lang="ar-SA" dirty="0"/>
          </a:p>
        </p:txBody>
      </p:sp>
      <p:sp>
        <p:nvSpPr>
          <p:cNvPr id="5" name="عنوان فرعي 4"/>
          <p:cNvSpPr>
            <a:spLocks noGrp="1"/>
          </p:cNvSpPr>
          <p:nvPr>
            <p:ph type="subTitle" idx="1"/>
          </p:nvPr>
        </p:nvSpPr>
        <p:spPr>
          <a:xfrm>
            <a:off x="533400" y="2714620"/>
            <a:ext cx="7854696" cy="2266516"/>
          </a:xfrm>
        </p:spPr>
        <p:txBody>
          <a:bodyPr>
            <a:normAutofit/>
          </a:bodyPr>
          <a:lstStyle/>
          <a:p>
            <a:r>
              <a:rPr lang="ar-IQ" dirty="0" smtClean="0"/>
              <a:t>إن الصخور الرسوبية هي المادة الأساسية لعلم الطبقات لأنها تتواجد بشكل طبقات</a:t>
            </a:r>
          </a:p>
          <a:p>
            <a:r>
              <a:rPr lang="ar-IQ" dirty="0" smtClean="0"/>
              <a:t>وفي بعض الأحيان ممكن إن تطبق مبادئه على الصخور النارية والمتحولة</a:t>
            </a:r>
          </a:p>
          <a:p>
            <a:r>
              <a:rPr lang="ar-IQ" dirty="0" smtClean="0"/>
              <a:t>تبرز </a:t>
            </a:r>
            <a:r>
              <a:rPr lang="ar-IQ" dirty="0" err="1" smtClean="0"/>
              <a:t>اهمية</a:t>
            </a:r>
            <a:r>
              <a:rPr lang="ar-IQ" dirty="0" smtClean="0"/>
              <a:t> الصخور النارية كونها الصخور التي تحوي نسبة عالية من مصادر الطاقة كالنفط والفحم الحجري والمعادن </a:t>
            </a:r>
            <a:r>
              <a:rPr lang="ar-IQ" dirty="0" err="1" smtClean="0"/>
              <a:t>الاخرى</a:t>
            </a:r>
            <a:endParaRPr lang="ar-SA" dirty="0"/>
          </a:p>
        </p:txBody>
      </p:sp>
    </p:spTree>
  </p:cSld>
  <p:clrMapOvr>
    <a:masterClrMapping/>
  </p:clrMapOvr>
  <p:transition>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85884"/>
          </a:xfrm>
        </p:spPr>
        <p:txBody>
          <a:bodyPr>
            <a:normAutofit fontScale="90000"/>
          </a:bodyPr>
          <a:lstStyle/>
          <a:p>
            <a:r>
              <a:rPr lang="ar-SA" dirty="0" smtClean="0"/>
              <a:t>علم المتحجرات الطبقي</a:t>
            </a:r>
            <a:r>
              <a:rPr lang="en-US" dirty="0" smtClean="0"/>
              <a:t/>
            </a:r>
            <a:br>
              <a:rPr lang="en-US" dirty="0" smtClean="0"/>
            </a:br>
            <a:endParaRPr lang="ar-SA" dirty="0"/>
          </a:p>
        </p:txBody>
      </p:sp>
      <p:sp>
        <p:nvSpPr>
          <p:cNvPr id="3" name="عنوان فرعي 2"/>
          <p:cNvSpPr>
            <a:spLocks noGrp="1"/>
          </p:cNvSpPr>
          <p:nvPr>
            <p:ph type="subTitle" idx="1"/>
          </p:nvPr>
        </p:nvSpPr>
        <p:spPr>
          <a:xfrm>
            <a:off x="285720" y="785794"/>
            <a:ext cx="8572560" cy="5715040"/>
          </a:xfrm>
        </p:spPr>
        <p:txBody>
          <a:bodyPr>
            <a:normAutofit fontScale="85000" lnSpcReduction="10000"/>
          </a:bodyPr>
          <a:lstStyle/>
          <a:p>
            <a:r>
              <a:rPr lang="ar-SA" dirty="0" smtClean="0"/>
              <a:t>تحتل الكائنات الحية سواء كانت نباتية أو حيوانية مساحات شاسعة من السطح اليابس للأرض..... كما إنها تتواجد في الأجسام والمسطحات المائية كالأنهار والبحيرات والمحيطات..... يعيش بعضها في هذه المسطحات المائية طافياً وسابحاً ويعيش الآخر في أعماق المياه مستقراً على قعر الترسيب كما إن بعض الأحياء تطير وتعلق في الجو كالطيور والغبار والطلع والسبورات إن المنطقة التي تسكنها الإحياء يمكن إن يشار لها بالغلاف الحياتي (</a:t>
            </a:r>
            <a:r>
              <a:rPr lang="en-US" dirty="0" smtClean="0"/>
              <a:t>Biosphere</a:t>
            </a:r>
            <a:r>
              <a:rPr lang="ar-SA" dirty="0" smtClean="0"/>
              <a:t>). إن الأحياء اليوم سرعان ما تموت وتصبح </a:t>
            </a:r>
            <a:r>
              <a:rPr lang="ar-SA" dirty="0" err="1" smtClean="0"/>
              <a:t>مواداً</a:t>
            </a:r>
            <a:r>
              <a:rPr lang="ar-SA" dirty="0" smtClean="0"/>
              <a:t> قابلة للنقل والترسيب.</a:t>
            </a:r>
            <a:endParaRPr lang="ar-IQ" dirty="0" smtClean="0"/>
          </a:p>
          <a:p>
            <a:endParaRPr lang="ar-IQ" dirty="0" smtClean="0"/>
          </a:p>
          <a:p>
            <a:endParaRPr lang="ar-IQ" dirty="0" smtClean="0"/>
          </a:p>
          <a:p>
            <a:r>
              <a:rPr lang="ar-SA" dirty="0" smtClean="0"/>
              <a:t>إن الباحث في التطبيق لا يشترط فيه إن يكون ملماً متخصصاً في علم المتحجرات ولكن هناك بعض المعلومات الأساسية التي لا بد له الإحاطة بها لكي تكون ملاحظاته واستنتاجاته أدق واشمل.</a:t>
            </a:r>
            <a:endParaRPr lang="en-US" dirty="0" smtClean="0"/>
          </a:p>
          <a:p>
            <a:r>
              <a:rPr lang="ar-SA" dirty="0" smtClean="0"/>
              <a:t>إن هذه المقدمة تجلب إلى الأذهان سؤالين هما:</a:t>
            </a:r>
            <a:endParaRPr lang="en-US" dirty="0" smtClean="0"/>
          </a:p>
          <a:p>
            <a:r>
              <a:rPr lang="ar-SA" b="1" dirty="0" smtClean="0"/>
              <a:t>السؤال الأول:</a:t>
            </a:r>
            <a:r>
              <a:rPr lang="ar-SA" dirty="0" smtClean="0"/>
              <a:t> كيف يتم الربط بين الماضي والحاضر ؟</a:t>
            </a:r>
            <a:endParaRPr lang="en-US" dirty="0" smtClean="0"/>
          </a:p>
          <a:p>
            <a:r>
              <a:rPr lang="ar-SA" b="1" dirty="0" smtClean="0"/>
              <a:t>والسؤال الثاني :</a:t>
            </a:r>
            <a:r>
              <a:rPr lang="ar-SA" dirty="0" smtClean="0"/>
              <a:t> ما هي حدود الدقة </a:t>
            </a:r>
            <a:r>
              <a:rPr lang="ar-SA" dirty="0" err="1" smtClean="0"/>
              <a:t>المتوخاة</a:t>
            </a:r>
            <a:r>
              <a:rPr lang="ar-SA" dirty="0" smtClean="0"/>
              <a:t> في تطبيق الحقائق لاستقراء الماضي الجيولوجي من دراسة الصخور وما تحويه من متحجرات.</a:t>
            </a:r>
            <a:endParaRPr lang="en-US" dirty="0" smtClean="0"/>
          </a:p>
          <a:p>
            <a:r>
              <a:rPr lang="ar-SA" dirty="0" smtClean="0"/>
              <a:t>والجواب إن عملية الربط هي بتطبيق عبارة </a:t>
            </a:r>
            <a:r>
              <a:rPr lang="ar-SA" dirty="0" err="1" smtClean="0"/>
              <a:t>او</a:t>
            </a:r>
            <a:r>
              <a:rPr lang="ar-SA" dirty="0" smtClean="0"/>
              <a:t> قانون الحاضر هو مفتاح الماضي وذلك من خلال الربط بين علم البيئة القديم والحديث وبذلك يتم إيضاح علاقات عن توزيع الأحياء عمودياً </a:t>
            </a:r>
            <a:r>
              <a:rPr lang="ar-SA" dirty="0" err="1" smtClean="0"/>
              <a:t>وافقياً</a:t>
            </a:r>
            <a:r>
              <a:rPr lang="ar-SA" dirty="0" smtClean="0"/>
              <a:t> ... وربطها بالزمان والمكان قد يكون ضرورياً في المراحل الأولى</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Ala-Aldeen\My Documents\My Pictures\geo pictures\678px-Geological_time_spiral.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214290"/>
            <a:ext cx="8715436" cy="1928826"/>
          </a:xfrm>
        </p:spPr>
        <p:txBody>
          <a:bodyPr>
            <a:normAutofit/>
          </a:bodyPr>
          <a:lstStyle/>
          <a:p>
            <a:r>
              <a:rPr lang="en-US" sz="4000" dirty="0" smtClean="0"/>
              <a:t> </a:t>
            </a:r>
            <a:r>
              <a:rPr lang="en-US" sz="4000" dirty="0" err="1" smtClean="0"/>
              <a:t>Paleo</a:t>
            </a:r>
            <a:r>
              <a:rPr lang="en-US" sz="4000" dirty="0" smtClean="0"/>
              <a:t> &amp; </a:t>
            </a:r>
            <a:r>
              <a:rPr lang="en-US" sz="4000" dirty="0" err="1" smtClean="0"/>
              <a:t>Syn</a:t>
            </a:r>
            <a:r>
              <a:rPr lang="en-US" sz="4000" dirty="0" smtClean="0"/>
              <a:t> Ecology     </a:t>
            </a:r>
            <a:br>
              <a:rPr lang="en-US" sz="4000" dirty="0" smtClean="0"/>
            </a:br>
            <a:r>
              <a:rPr lang="ar-SA" sz="4000" dirty="0" smtClean="0"/>
              <a:t> علم البيئة القديمة والحديثة </a:t>
            </a:r>
          </a:p>
        </p:txBody>
      </p:sp>
      <p:sp>
        <p:nvSpPr>
          <p:cNvPr id="3" name="عنوان فرعي 2"/>
          <p:cNvSpPr>
            <a:spLocks noGrp="1"/>
          </p:cNvSpPr>
          <p:nvPr>
            <p:ph type="subTitle" idx="1"/>
          </p:nvPr>
        </p:nvSpPr>
        <p:spPr>
          <a:xfrm>
            <a:off x="142844" y="2143116"/>
            <a:ext cx="8786874" cy="4572032"/>
          </a:xfrm>
        </p:spPr>
        <p:txBody>
          <a:bodyPr/>
          <a:lstStyle/>
          <a:p>
            <a:r>
              <a:rPr lang="ar-SA" dirty="0" err="1" smtClean="0"/>
              <a:t>اذ</a:t>
            </a:r>
            <a:r>
              <a:rPr lang="ar-SA" dirty="0" smtClean="0"/>
              <a:t> كان العلاقة بين الأحياء والمكان الذي يسكنون فيه تعرف بأنها علم البيئة (</a:t>
            </a:r>
            <a:r>
              <a:rPr lang="en-US" dirty="0" smtClean="0"/>
              <a:t>Ecology</a:t>
            </a:r>
            <a:r>
              <a:rPr lang="ar-SA" dirty="0" smtClean="0"/>
              <a:t>) فان دراسة واستنباط البيئات القديمة من دراسة الصخور وما تحويه من متحجرات يمكن إن تشكل ما نسميه البيئة القديمة . أما دراسة العلاقة القائمة جانبياُ بين أي حيز </a:t>
            </a:r>
            <a:r>
              <a:rPr lang="ar-SA" dirty="0" err="1" smtClean="0"/>
              <a:t>او</a:t>
            </a:r>
            <a:r>
              <a:rPr lang="ar-SA" dirty="0" smtClean="0"/>
              <a:t> بيئة وما يسكنه من أحياء فيمكن إن يسمى كما قلنا البيئة الحديثة (</a:t>
            </a:r>
            <a:r>
              <a:rPr lang="en-US" dirty="0" err="1" smtClean="0"/>
              <a:t>Synecology</a:t>
            </a:r>
            <a:r>
              <a:rPr lang="ar-SA" dirty="0" smtClean="0"/>
              <a:t>) ، الفرق بين دراسة البيئة الحديثة ودراسة البيئة القديمة انه في الحالة الأولى من الممكن قياس كافة العوامل والمؤثرات والقوى المؤثرة سواء على الطبيعة </a:t>
            </a:r>
            <a:r>
              <a:rPr lang="ar-SA" dirty="0" err="1" smtClean="0"/>
              <a:t>او</a:t>
            </a:r>
            <a:r>
              <a:rPr lang="ar-SA" dirty="0" smtClean="0"/>
              <a:t> تمثيلها في المختبر وغرف الدراسة.</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285728"/>
            <a:ext cx="8643998" cy="1357322"/>
          </a:xfrm>
        </p:spPr>
        <p:txBody>
          <a:bodyPr>
            <a:normAutofit fontScale="90000"/>
          </a:bodyPr>
          <a:lstStyle/>
          <a:p>
            <a:pPr algn="ctr"/>
            <a:r>
              <a:rPr lang="en-US" sz="3600" dirty="0" smtClean="0"/>
              <a:t/>
            </a:r>
            <a:br>
              <a:rPr lang="en-US" sz="3600" dirty="0" smtClean="0"/>
            </a:br>
            <a:r>
              <a:rPr lang="en-US" sz="4000" dirty="0" smtClean="0"/>
              <a:t/>
            </a:r>
            <a:br>
              <a:rPr lang="en-US" sz="4000" dirty="0" smtClean="0"/>
            </a:br>
            <a:r>
              <a:rPr lang="ar-SA" sz="4000" dirty="0" smtClean="0"/>
              <a:t>(</a:t>
            </a:r>
            <a:r>
              <a:rPr lang="en-US" sz="4000" dirty="0" smtClean="0"/>
              <a:t>Sedimentary Environments</a:t>
            </a:r>
            <a:r>
              <a:rPr lang="ar-SA" sz="4000" dirty="0" smtClean="0"/>
              <a:t>)</a:t>
            </a:r>
            <a:r>
              <a:rPr lang="en-US" sz="4000" dirty="0" smtClean="0"/>
              <a:t/>
            </a:r>
            <a:br>
              <a:rPr lang="en-US" sz="4000" dirty="0" smtClean="0"/>
            </a:br>
            <a:r>
              <a:rPr lang="ar-SA" sz="4000" dirty="0" smtClean="0">
                <a:solidFill>
                  <a:srgbClr val="0BD0D9">
                    <a:tint val="90000"/>
                    <a:satMod val="120000"/>
                  </a:srgbClr>
                </a:solidFill>
              </a:rPr>
              <a:t> البيئات الترسيبية </a:t>
            </a:r>
            <a:endParaRPr lang="ar-SA" sz="4000" dirty="0"/>
          </a:p>
        </p:txBody>
      </p:sp>
      <p:sp>
        <p:nvSpPr>
          <p:cNvPr id="3" name="عنوان فرعي 2"/>
          <p:cNvSpPr>
            <a:spLocks noGrp="1"/>
          </p:cNvSpPr>
          <p:nvPr>
            <p:ph type="subTitle" idx="1"/>
          </p:nvPr>
        </p:nvSpPr>
        <p:spPr>
          <a:xfrm>
            <a:off x="214282" y="1500174"/>
            <a:ext cx="8715436" cy="5143536"/>
          </a:xfrm>
        </p:spPr>
        <p:txBody>
          <a:bodyPr>
            <a:normAutofit/>
          </a:bodyPr>
          <a:lstStyle/>
          <a:p>
            <a:endParaRPr lang="en-US" dirty="0" smtClean="0"/>
          </a:p>
          <a:p>
            <a:r>
              <a:rPr lang="ar-SA" b="1" dirty="0" smtClean="0">
                <a:solidFill>
                  <a:srgbClr val="FFFF00"/>
                </a:solidFill>
              </a:rPr>
              <a:t>البيئة الترسيبية</a:t>
            </a:r>
            <a:r>
              <a:rPr lang="ar-SA" b="1" dirty="0" smtClean="0"/>
              <a:t>:</a:t>
            </a:r>
            <a:r>
              <a:rPr lang="ar-SA" dirty="0" smtClean="0"/>
              <a:t> هي مجموعة مقعدة من الظروف الطبيعية الفيزيائية والكيميائية والحياتية التي تتجمع تحت تأثير الرواسب. وطبيعة هذه الظروف تحدد خواص الترسبات المتجمعة في بيئة ما ، بدراسة الصخور الرسوبية يمكن استنتاج البيئة الترسيبية القديمة مما يمثل جانباً مهماً في علمية التحليل الطبقي ، إن فهم البيئة الترسيبية له </a:t>
            </a:r>
            <a:r>
              <a:rPr lang="ar-SA" dirty="0" err="1" smtClean="0"/>
              <a:t>اثراً</a:t>
            </a:r>
            <a:r>
              <a:rPr lang="ar-SA" dirty="0" smtClean="0"/>
              <a:t> كبيراً على حل معضلات المضاهاة الطبقية ودراسة التتابع الطبقي في علميات الاستكشاف النفط والغاز.</a:t>
            </a:r>
            <a:endParaRPr lang="en-US" dirty="0" smtClean="0"/>
          </a:p>
          <a:p>
            <a:r>
              <a:rPr lang="ar-SA" dirty="0" smtClean="0"/>
              <a:t>إن دراسة البيئة الترسيبية يجب أن يشمل جانبين مهمين هما:</a:t>
            </a:r>
            <a:endParaRPr lang="ar-IQ" dirty="0" smtClean="0"/>
          </a:p>
          <a:p>
            <a:endParaRPr lang="en-US" dirty="0" smtClean="0"/>
          </a:p>
          <a:p>
            <a:pPr lvl="0"/>
            <a:r>
              <a:rPr lang="ar-IQ" dirty="0" smtClean="0">
                <a:solidFill>
                  <a:schemeClr val="bg1"/>
                </a:solidFill>
              </a:rPr>
              <a:t>1- </a:t>
            </a:r>
            <a:r>
              <a:rPr lang="ar-SA" dirty="0" smtClean="0">
                <a:solidFill>
                  <a:schemeClr val="bg1"/>
                </a:solidFill>
              </a:rPr>
              <a:t>العوامل الطبيعة </a:t>
            </a:r>
            <a:r>
              <a:rPr lang="ar-SA" dirty="0" err="1" smtClean="0">
                <a:solidFill>
                  <a:schemeClr val="bg1"/>
                </a:solidFill>
              </a:rPr>
              <a:t>الكيمياوية</a:t>
            </a:r>
            <a:r>
              <a:rPr lang="ar-SA" dirty="0" smtClean="0">
                <a:solidFill>
                  <a:schemeClr val="bg1"/>
                </a:solidFill>
              </a:rPr>
              <a:t> والحياتية المؤثرة في بيئة ما.</a:t>
            </a:r>
            <a:endParaRPr lang="en-US" dirty="0" smtClean="0">
              <a:solidFill>
                <a:schemeClr val="bg1"/>
              </a:solidFill>
            </a:endParaRPr>
          </a:p>
          <a:p>
            <a:pPr lvl="0"/>
            <a:r>
              <a:rPr lang="ar-IQ" dirty="0" smtClean="0">
                <a:solidFill>
                  <a:schemeClr val="bg1"/>
                </a:solidFill>
              </a:rPr>
              <a:t>2- </a:t>
            </a:r>
            <a:r>
              <a:rPr lang="ar-SA" dirty="0" smtClean="0">
                <a:solidFill>
                  <a:schemeClr val="bg1"/>
                </a:solidFill>
              </a:rPr>
              <a:t>طبيعة الرواسب المتجمعة في تلك البيئة.</a:t>
            </a:r>
            <a:endParaRPr lang="en-US" dirty="0" smtClean="0">
              <a:solidFill>
                <a:schemeClr val="bg1"/>
              </a:solidFill>
            </a:endParaRPr>
          </a:p>
          <a:p>
            <a:endParaRPr lang="ar-SA" dirty="0"/>
          </a:p>
        </p:txBody>
      </p:sp>
    </p:spTree>
  </p:cSld>
  <p:clrMapOvr>
    <a:masterClrMapping/>
  </p:clrMapOvr>
  <p:transition>
    <p:push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357166"/>
            <a:ext cx="8643998" cy="1428760"/>
          </a:xfrm>
        </p:spPr>
        <p:txBody>
          <a:bodyPr>
            <a:normAutofit fontScale="90000"/>
          </a:bodyPr>
          <a:lstStyle/>
          <a:p>
            <a:r>
              <a:rPr lang="ar-SA" sz="4400" dirty="0" smtClean="0"/>
              <a:t>العوامل المؤثرة على ظروف الترسيب</a:t>
            </a:r>
            <a:r>
              <a:rPr lang="en-US" dirty="0" smtClean="0"/>
              <a:t/>
            </a:r>
            <a:br>
              <a:rPr lang="en-US" dirty="0" smtClean="0"/>
            </a:br>
            <a:endParaRPr lang="ar-SA" dirty="0"/>
          </a:p>
        </p:txBody>
      </p:sp>
      <p:sp>
        <p:nvSpPr>
          <p:cNvPr id="3" name="عنوان فرعي 2"/>
          <p:cNvSpPr>
            <a:spLocks noGrp="1"/>
          </p:cNvSpPr>
          <p:nvPr>
            <p:ph type="subTitle" idx="1"/>
          </p:nvPr>
        </p:nvSpPr>
        <p:spPr>
          <a:xfrm>
            <a:off x="214282" y="1142984"/>
            <a:ext cx="8786874" cy="5429288"/>
          </a:xfrm>
        </p:spPr>
        <p:txBody>
          <a:bodyPr>
            <a:normAutofit/>
          </a:bodyPr>
          <a:lstStyle/>
          <a:p>
            <a:endParaRPr lang="en-US" dirty="0" smtClean="0"/>
          </a:p>
          <a:p>
            <a:pPr lvl="0"/>
            <a:r>
              <a:rPr lang="ar-IQ" dirty="0" smtClean="0">
                <a:solidFill>
                  <a:srgbClr val="FFFF00"/>
                </a:solidFill>
              </a:rPr>
              <a:t>1- </a:t>
            </a:r>
            <a:r>
              <a:rPr lang="ar-SA" dirty="0" smtClean="0">
                <a:solidFill>
                  <a:srgbClr val="FFFF00"/>
                </a:solidFill>
              </a:rPr>
              <a:t>هندسة البيئة </a:t>
            </a:r>
            <a:r>
              <a:rPr lang="ar-SA" dirty="0" smtClean="0"/>
              <a:t>: وتشمل الشكل العام لحوض الترسيب </a:t>
            </a:r>
            <a:r>
              <a:rPr lang="ar-SA" dirty="0" err="1" smtClean="0"/>
              <a:t>وموؤرفولوجية</a:t>
            </a:r>
            <a:r>
              <a:rPr lang="ar-SA" dirty="0" smtClean="0"/>
              <a:t> وعمق قاع المياه وهذا يحدد الشكل الهندسي لحجم الترسبات المتجمعة.</a:t>
            </a:r>
            <a:endParaRPr lang="en-US" dirty="0" smtClean="0"/>
          </a:p>
          <a:p>
            <a:pPr lvl="0"/>
            <a:r>
              <a:rPr lang="ar-IQ" dirty="0" smtClean="0">
                <a:solidFill>
                  <a:srgbClr val="FFFF00"/>
                </a:solidFill>
              </a:rPr>
              <a:t>2- </a:t>
            </a:r>
            <a:r>
              <a:rPr lang="ar-SA" dirty="0" smtClean="0">
                <a:solidFill>
                  <a:srgbClr val="FFFF00"/>
                </a:solidFill>
              </a:rPr>
              <a:t>المواد : </a:t>
            </a:r>
            <a:r>
              <a:rPr lang="ar-SA" dirty="0" smtClean="0"/>
              <a:t>وتشمل المواد الموجودة في البيئة </a:t>
            </a:r>
            <a:r>
              <a:rPr lang="ar-SA" dirty="0" err="1" smtClean="0"/>
              <a:t>او</a:t>
            </a:r>
            <a:r>
              <a:rPr lang="ar-SA" dirty="0" smtClean="0"/>
              <a:t> وسط الترسيب (أي هل هو هواء ، مياه عذبه ، مياه بحر ...) بالإضافة إلى مكونات ونسيج </a:t>
            </a:r>
            <a:r>
              <a:rPr lang="ar-SA" dirty="0" err="1" smtClean="0"/>
              <a:t>المواج</a:t>
            </a:r>
            <a:r>
              <a:rPr lang="ar-SA" dirty="0" smtClean="0"/>
              <a:t> المنقولة.</a:t>
            </a:r>
            <a:endParaRPr lang="en-US" dirty="0" smtClean="0"/>
          </a:p>
          <a:p>
            <a:pPr lvl="0"/>
            <a:r>
              <a:rPr lang="ar-IQ" dirty="0" smtClean="0">
                <a:solidFill>
                  <a:srgbClr val="FFFF00"/>
                </a:solidFill>
              </a:rPr>
              <a:t>3- </a:t>
            </a:r>
            <a:r>
              <a:rPr lang="ar-SA" dirty="0" smtClean="0">
                <a:solidFill>
                  <a:srgbClr val="FFFF00"/>
                </a:solidFill>
              </a:rPr>
              <a:t>الطاقة : </a:t>
            </a:r>
            <a:r>
              <a:rPr lang="ar-SA" dirty="0" smtClean="0"/>
              <a:t>وتشمل الطاقة الحركية للرياح والتيارات والأمواج وكذلك الطاقة الحركية والطاقة </a:t>
            </a:r>
            <a:r>
              <a:rPr lang="ar-SA" dirty="0" err="1" smtClean="0"/>
              <a:t>الكيمياوية</a:t>
            </a:r>
            <a:r>
              <a:rPr lang="ar-SA" dirty="0" smtClean="0"/>
              <a:t>.</a:t>
            </a:r>
            <a:endParaRPr lang="en-US" dirty="0" smtClean="0"/>
          </a:p>
          <a:p>
            <a:pPr lvl="0"/>
            <a:r>
              <a:rPr lang="ar-IQ" dirty="0" smtClean="0">
                <a:solidFill>
                  <a:srgbClr val="FFFF00"/>
                </a:solidFill>
              </a:rPr>
              <a:t>4- </a:t>
            </a:r>
            <a:r>
              <a:rPr lang="ar-SA" dirty="0" smtClean="0">
                <a:solidFill>
                  <a:srgbClr val="FFFF00"/>
                </a:solidFill>
              </a:rPr>
              <a:t>العوامل الحياتية : </a:t>
            </a:r>
            <a:r>
              <a:rPr lang="ar-SA" dirty="0" smtClean="0"/>
              <a:t>يلعب العامل الحياتي دوراً رئيسياً في تجمع الترسبات في بعض البيئات الترسيبية مثل الفحم والحجر الجيري العضوي ، وينعدم تأثيرها في بيئات أخرى.</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كعب 1"/>
          <p:cNvSpPr/>
          <p:nvPr/>
        </p:nvSpPr>
        <p:spPr>
          <a:xfrm>
            <a:off x="1357290" y="357166"/>
            <a:ext cx="6500858" cy="107157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3200" b="1" dirty="0" smtClean="0"/>
              <a:t>العوامل المؤثرة في البيئة الترسيبية</a:t>
            </a:r>
            <a:endParaRPr lang="en-US" sz="3200" b="1" dirty="0"/>
          </a:p>
        </p:txBody>
      </p:sp>
      <p:sp>
        <p:nvSpPr>
          <p:cNvPr id="3" name="شكل بيضاوي 2"/>
          <p:cNvSpPr/>
          <p:nvPr/>
        </p:nvSpPr>
        <p:spPr>
          <a:xfrm>
            <a:off x="71406" y="2786058"/>
            <a:ext cx="3000396"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3200" b="1" dirty="0" smtClean="0"/>
              <a:t>المواد</a:t>
            </a:r>
            <a:endParaRPr lang="en-US" sz="3200" b="1" dirty="0"/>
          </a:p>
        </p:txBody>
      </p:sp>
      <p:sp>
        <p:nvSpPr>
          <p:cNvPr id="4" name="شكل بيضاوي 3"/>
          <p:cNvSpPr/>
          <p:nvPr/>
        </p:nvSpPr>
        <p:spPr>
          <a:xfrm>
            <a:off x="6072198" y="2786058"/>
            <a:ext cx="3000396"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2800" b="1" dirty="0" smtClean="0"/>
              <a:t>هندسة البيئة</a:t>
            </a:r>
            <a:endParaRPr lang="en-US" sz="2800" b="1" dirty="0"/>
          </a:p>
        </p:txBody>
      </p:sp>
      <p:sp>
        <p:nvSpPr>
          <p:cNvPr id="5" name="شكل بيضاوي 4"/>
          <p:cNvSpPr/>
          <p:nvPr/>
        </p:nvSpPr>
        <p:spPr>
          <a:xfrm>
            <a:off x="71406" y="5072074"/>
            <a:ext cx="3000396"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2800" b="1" dirty="0" smtClean="0"/>
              <a:t>العامل الحياتي</a:t>
            </a:r>
            <a:endParaRPr lang="en-US" sz="2800" b="1" dirty="0"/>
          </a:p>
        </p:txBody>
      </p:sp>
      <p:sp>
        <p:nvSpPr>
          <p:cNvPr id="6" name="شكل بيضاوي 5"/>
          <p:cNvSpPr/>
          <p:nvPr/>
        </p:nvSpPr>
        <p:spPr>
          <a:xfrm>
            <a:off x="6072198" y="5072074"/>
            <a:ext cx="3000396" cy="12144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3200" b="1" dirty="0" smtClean="0"/>
              <a:t>الطاقة</a:t>
            </a:r>
            <a:endParaRPr lang="en-US" sz="3200" b="1" dirty="0"/>
          </a:p>
        </p:txBody>
      </p:sp>
      <p:cxnSp>
        <p:nvCxnSpPr>
          <p:cNvPr id="9" name="رابط منحني 8"/>
          <p:cNvCxnSpPr>
            <a:stCxn id="2" idx="3"/>
          </p:cNvCxnSpPr>
          <p:nvPr/>
        </p:nvCxnSpPr>
        <p:spPr>
          <a:xfrm rot="16200000" flipH="1">
            <a:off x="3558472" y="2344036"/>
            <a:ext cx="4071968" cy="224136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رابط منحني 11"/>
          <p:cNvCxnSpPr>
            <a:stCxn id="2" idx="3"/>
            <a:endCxn id="5" idx="7"/>
          </p:cNvCxnSpPr>
          <p:nvPr/>
        </p:nvCxnSpPr>
        <p:spPr>
          <a:xfrm rot="5400000">
            <a:off x="1642495" y="2418646"/>
            <a:ext cx="3821189" cy="1841369"/>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رابط كسهم مستقيم 13"/>
          <p:cNvCxnSpPr>
            <a:stCxn id="2" idx="3"/>
          </p:cNvCxnSpPr>
          <p:nvPr/>
        </p:nvCxnSpPr>
        <p:spPr>
          <a:xfrm rot="16200000" flipH="1">
            <a:off x="4987233" y="915275"/>
            <a:ext cx="1428760" cy="24556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5"/>
          <p:cNvCxnSpPr>
            <a:stCxn id="2" idx="3"/>
          </p:cNvCxnSpPr>
          <p:nvPr/>
        </p:nvCxnSpPr>
        <p:spPr>
          <a:xfrm rot="5400000">
            <a:off x="2522623" y="906346"/>
            <a:ext cx="1428760" cy="24735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285860"/>
            <a:ext cx="7851648" cy="1914540"/>
          </a:xfrm>
        </p:spPr>
        <p:txBody>
          <a:bodyPr>
            <a:normAutofit/>
          </a:bodyPr>
          <a:lstStyle/>
          <a:p>
            <a:r>
              <a:rPr lang="ar-SA" sz="4000" dirty="0" smtClean="0"/>
              <a:t>النموذج البيئي (</a:t>
            </a:r>
            <a:r>
              <a:rPr lang="en-US" sz="4000" dirty="0" smtClean="0"/>
              <a:t>Environmental </a:t>
            </a:r>
            <a:r>
              <a:rPr lang="en-US" sz="3600" dirty="0" smtClean="0"/>
              <a:t>Model)</a:t>
            </a:r>
            <a:r>
              <a:rPr lang="en-US" dirty="0" smtClean="0"/>
              <a:t/>
            </a:r>
            <a:br>
              <a:rPr lang="en-US" dirty="0" smtClean="0"/>
            </a:br>
            <a:endParaRPr lang="ar-SA" dirty="0"/>
          </a:p>
        </p:txBody>
      </p:sp>
      <p:sp>
        <p:nvSpPr>
          <p:cNvPr id="3" name="عنوان فرعي 2"/>
          <p:cNvSpPr>
            <a:spLocks noGrp="1"/>
          </p:cNvSpPr>
          <p:nvPr>
            <p:ph type="subTitle" idx="1"/>
          </p:nvPr>
        </p:nvSpPr>
        <p:spPr>
          <a:xfrm>
            <a:off x="533400" y="2428868"/>
            <a:ext cx="7854696" cy="4143404"/>
          </a:xfrm>
        </p:spPr>
        <p:txBody>
          <a:bodyPr>
            <a:normAutofit fontScale="92500"/>
          </a:bodyPr>
          <a:lstStyle/>
          <a:p>
            <a:pPr marR="0" algn="justLow">
              <a:spcBef>
                <a:spcPts val="0"/>
              </a:spcBef>
            </a:pPr>
            <a:r>
              <a:rPr lang="ar-SA" sz="2800" dirty="0" smtClean="0">
                <a:latin typeface="Times New Roman"/>
                <a:ea typeface="Times New Roman"/>
                <a:cs typeface="Simplified Arabic"/>
              </a:rPr>
              <a:t>نظراً للتنوع الكبير للعوام المؤثرة والترسبات الموجودة في الطبيعة ظهرت الحاجة لتنظيم دراسة البيئات الترسيبية ضمن هيكل يحتوي الصفات المميزة الأساسية لكل بيئة ولأجل ذلك جاء مفهوم النموذج البيئة لبناء هذا الهيكل.</a:t>
            </a:r>
            <a:endParaRPr lang="en-US" sz="2400" dirty="0" smtClean="0">
              <a:latin typeface="Times New Roman"/>
              <a:ea typeface="Times New Roman"/>
            </a:endParaRPr>
          </a:p>
          <a:p>
            <a:pPr marR="0" algn="justLow">
              <a:spcBef>
                <a:spcPts val="0"/>
              </a:spcBef>
            </a:pPr>
            <a:r>
              <a:rPr lang="ar-SA" sz="2800" dirty="0" smtClean="0">
                <a:latin typeface="Times New Roman"/>
                <a:ea typeface="Times New Roman"/>
                <a:cs typeface="Simplified Arabic"/>
              </a:rPr>
              <a:t>وتكمن أهمية النموذج البيئي في أعادة بناء البيئات الترسيبية القديمة ومن خلال دراسة صفات وخواص الترسبات لأي من الأعمار الجيولوجية يمكن استنتاج نوع الطاقة واتجاه التيار القديم وعمق الماء وتوزيع الترسبات والتغيرات الجانبية والعمودية لجسم الترسبات المتجمعة في البيئة القديمة ويكن تقسيم البيئة الترسيبية إلى عدد من </a:t>
            </a:r>
            <a:r>
              <a:rPr lang="ar-SA" sz="2800" dirty="0" err="1" smtClean="0">
                <a:latin typeface="Times New Roman"/>
                <a:ea typeface="Times New Roman"/>
                <a:cs typeface="Simplified Arabic"/>
              </a:rPr>
              <a:t>المرابع</a:t>
            </a:r>
            <a:r>
              <a:rPr lang="ar-SA" sz="2800" dirty="0" smtClean="0">
                <a:latin typeface="Times New Roman"/>
                <a:ea typeface="Times New Roman"/>
                <a:cs typeface="Simplified Arabic"/>
              </a:rPr>
              <a:t> الصخرية التي تمثل مساحات من الترسيب المتجانس ضمن البيئة الواحدة.</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643074"/>
          </a:xfrm>
        </p:spPr>
        <p:txBody>
          <a:bodyPr>
            <a:normAutofit fontScale="90000"/>
          </a:bodyPr>
          <a:lstStyle/>
          <a:p>
            <a:r>
              <a:rPr lang="en-US" sz="3600" dirty="0" smtClean="0"/>
              <a:t>Sedimentary Environment Classification</a:t>
            </a:r>
            <a:r>
              <a:rPr lang="ar-SA" dirty="0" smtClean="0"/>
              <a:t>) تصنيف البيئات الترسيبية </a:t>
            </a:r>
            <a:endParaRPr lang="ar-SA" dirty="0"/>
          </a:p>
        </p:txBody>
      </p:sp>
      <p:sp>
        <p:nvSpPr>
          <p:cNvPr id="3" name="عنوان فرعي 2"/>
          <p:cNvSpPr>
            <a:spLocks noGrp="1"/>
          </p:cNvSpPr>
          <p:nvPr>
            <p:ph type="subTitle" idx="1"/>
          </p:nvPr>
        </p:nvSpPr>
        <p:spPr>
          <a:xfrm>
            <a:off x="142844" y="1785926"/>
            <a:ext cx="8786874" cy="4857784"/>
          </a:xfrm>
        </p:spPr>
        <p:txBody>
          <a:bodyPr>
            <a:normAutofit fontScale="62500" lnSpcReduction="20000"/>
          </a:bodyPr>
          <a:lstStyle/>
          <a:p>
            <a:r>
              <a:rPr lang="ar-SA" dirty="0" smtClean="0"/>
              <a:t>يمكن تصنيف البيئات الترسيبية اعتماداً على عدد من الأسس والعوامل التي تعتمد لتحديد طبيعية البيئة ومن هذه الأسس محيط الترسيب (هواء </a:t>
            </a:r>
            <a:r>
              <a:rPr lang="ar-SA" dirty="0" err="1" smtClean="0"/>
              <a:t>او</a:t>
            </a:r>
            <a:r>
              <a:rPr lang="ar-SA" dirty="0" smtClean="0"/>
              <a:t> مياه أو مياه البحر) </a:t>
            </a:r>
            <a:r>
              <a:rPr lang="ar-SA" dirty="0" err="1" smtClean="0"/>
              <a:t>او</a:t>
            </a:r>
            <a:r>
              <a:rPr lang="ar-SA" dirty="0" smtClean="0"/>
              <a:t> نوع العوامل </a:t>
            </a:r>
            <a:r>
              <a:rPr lang="ar-SA" dirty="0" err="1" smtClean="0"/>
              <a:t>المسؤولة</a:t>
            </a:r>
            <a:r>
              <a:rPr lang="ar-SA" dirty="0" smtClean="0"/>
              <a:t> عن تجمع الترسبات (الأنهار أو أمواج وتيارات البحار) أو عمق الماء ويمكن أن تصنف البيئات الترسيبية إلى ثلاثة مجاميع رئيسة .</a:t>
            </a:r>
            <a:endParaRPr lang="en-US" dirty="0" smtClean="0"/>
          </a:p>
          <a:p>
            <a:r>
              <a:rPr lang="ar-SA" b="1" dirty="0" err="1" smtClean="0"/>
              <a:t>اولاً</a:t>
            </a:r>
            <a:r>
              <a:rPr lang="ar-SA" b="1" dirty="0" smtClean="0"/>
              <a:t>: البيئة القارية (</a:t>
            </a:r>
            <a:r>
              <a:rPr lang="en-US" b="1" dirty="0" smtClean="0"/>
              <a:t>Continental Environments</a:t>
            </a:r>
            <a:r>
              <a:rPr lang="ar-SA" b="1" dirty="0" smtClean="0"/>
              <a:t>).</a:t>
            </a:r>
            <a:endParaRPr lang="en-US" dirty="0" smtClean="0"/>
          </a:p>
          <a:p>
            <a:pPr lvl="0"/>
            <a:r>
              <a:rPr lang="ar-SA" b="1" dirty="0" smtClean="0"/>
              <a:t>البيئات المائية (</a:t>
            </a:r>
            <a:r>
              <a:rPr lang="en-US" b="1" dirty="0" smtClean="0"/>
              <a:t>Aqueous Environments</a:t>
            </a:r>
            <a:r>
              <a:rPr lang="ar-SA" b="1" dirty="0" smtClean="0"/>
              <a:t>).</a:t>
            </a:r>
            <a:endParaRPr lang="en-US" dirty="0" smtClean="0"/>
          </a:p>
          <a:p>
            <a:pPr lvl="0"/>
            <a:r>
              <a:rPr lang="ar-SA" dirty="0" smtClean="0"/>
              <a:t>البيئة النهرية (</a:t>
            </a:r>
            <a:r>
              <a:rPr lang="en-US" dirty="0" smtClean="0"/>
              <a:t>Fluvial Environment</a:t>
            </a:r>
            <a:r>
              <a:rPr lang="ar-SA" dirty="0" smtClean="0"/>
              <a:t>).</a:t>
            </a:r>
            <a:endParaRPr lang="en-US" dirty="0" smtClean="0"/>
          </a:p>
          <a:p>
            <a:pPr lvl="0"/>
            <a:r>
              <a:rPr lang="ar-SA" dirty="0" smtClean="0"/>
              <a:t>بيئة البحيرات (</a:t>
            </a:r>
            <a:r>
              <a:rPr lang="en-US" dirty="0" smtClean="0"/>
              <a:t>Lakes Environment</a:t>
            </a:r>
            <a:r>
              <a:rPr lang="ar-SA" dirty="0" smtClean="0"/>
              <a:t>).</a:t>
            </a:r>
            <a:endParaRPr lang="en-US" dirty="0" smtClean="0"/>
          </a:p>
          <a:p>
            <a:pPr lvl="0"/>
            <a:r>
              <a:rPr lang="ar-SA" dirty="0" smtClean="0"/>
              <a:t>بيئة المستنقعات (</a:t>
            </a:r>
            <a:r>
              <a:rPr lang="en-US" dirty="0" smtClean="0"/>
              <a:t>Swamp Environment</a:t>
            </a:r>
            <a:r>
              <a:rPr lang="ar-SA" dirty="0" smtClean="0"/>
              <a:t>).</a:t>
            </a:r>
            <a:endParaRPr lang="en-US" dirty="0" smtClean="0"/>
          </a:p>
          <a:p>
            <a:pPr lvl="0"/>
            <a:r>
              <a:rPr lang="ar-SA" b="1" dirty="0" smtClean="0"/>
              <a:t>البيئات الأرضية (</a:t>
            </a:r>
            <a:r>
              <a:rPr lang="en-US" b="1" dirty="0" smtClean="0"/>
              <a:t>Terrestrial Environments</a:t>
            </a:r>
            <a:r>
              <a:rPr lang="ar-SA" b="1" dirty="0" smtClean="0"/>
              <a:t>).</a:t>
            </a:r>
            <a:endParaRPr lang="en-US" dirty="0" smtClean="0"/>
          </a:p>
          <a:p>
            <a:pPr lvl="0"/>
            <a:r>
              <a:rPr lang="ar-SA" dirty="0" smtClean="0"/>
              <a:t>البيئة الصحراوية (</a:t>
            </a:r>
            <a:r>
              <a:rPr lang="en-US" dirty="0" smtClean="0"/>
              <a:t>Desert Environment</a:t>
            </a:r>
            <a:r>
              <a:rPr lang="ar-SA" dirty="0" smtClean="0"/>
              <a:t>).</a:t>
            </a:r>
            <a:endParaRPr lang="en-US" dirty="0" smtClean="0"/>
          </a:p>
          <a:p>
            <a:pPr lvl="0"/>
            <a:r>
              <a:rPr lang="ar-SA" dirty="0" smtClean="0"/>
              <a:t>بيئة الثلاجات (</a:t>
            </a:r>
            <a:r>
              <a:rPr lang="en-US" dirty="0" smtClean="0"/>
              <a:t>Glacial Environment</a:t>
            </a:r>
            <a:r>
              <a:rPr lang="ar-SA" dirty="0" smtClean="0"/>
              <a:t>).</a:t>
            </a:r>
            <a:endParaRPr lang="en-US" dirty="0" smtClean="0"/>
          </a:p>
          <a:p>
            <a:r>
              <a:rPr lang="ar-SA" b="1" dirty="0" smtClean="0"/>
              <a:t>ثانياً: البيئات الانتقالية (</a:t>
            </a:r>
            <a:r>
              <a:rPr lang="en-US" b="1" dirty="0" smtClean="0"/>
              <a:t>Transitional Environments</a:t>
            </a:r>
            <a:r>
              <a:rPr lang="ar-SA" b="1" dirty="0" smtClean="0"/>
              <a:t>).</a:t>
            </a:r>
            <a:endParaRPr lang="en-US" dirty="0" smtClean="0"/>
          </a:p>
          <a:p>
            <a:pPr lvl="0"/>
            <a:r>
              <a:rPr lang="ar-SA" dirty="0" smtClean="0"/>
              <a:t>البيئة </a:t>
            </a:r>
            <a:r>
              <a:rPr lang="ar-SA" dirty="0" err="1" smtClean="0"/>
              <a:t>الدلتاوية</a:t>
            </a:r>
            <a:r>
              <a:rPr lang="ar-SA" dirty="0" smtClean="0"/>
              <a:t> (</a:t>
            </a:r>
            <a:r>
              <a:rPr lang="en-US" dirty="0" smtClean="0"/>
              <a:t>Deltaic Environment</a:t>
            </a:r>
            <a:r>
              <a:rPr lang="ar-SA" dirty="0" smtClean="0"/>
              <a:t>).</a:t>
            </a:r>
            <a:endParaRPr lang="en-US" dirty="0" smtClean="0"/>
          </a:p>
          <a:p>
            <a:pPr lvl="0"/>
            <a:r>
              <a:rPr lang="ar-SA" dirty="0" smtClean="0"/>
              <a:t>البيئة </a:t>
            </a:r>
            <a:r>
              <a:rPr lang="ar-SA" dirty="0" err="1" smtClean="0"/>
              <a:t>اللاكونية</a:t>
            </a:r>
            <a:r>
              <a:rPr lang="ar-SA" dirty="0" smtClean="0"/>
              <a:t> (</a:t>
            </a:r>
            <a:r>
              <a:rPr lang="en-US" dirty="0" smtClean="0"/>
              <a:t>Lagoon Environment</a:t>
            </a:r>
            <a:r>
              <a:rPr lang="ar-SA" dirty="0" smtClean="0"/>
              <a:t>).</a:t>
            </a:r>
            <a:endParaRPr lang="en-US" dirty="0" smtClean="0"/>
          </a:p>
          <a:p>
            <a:pPr lvl="0"/>
            <a:r>
              <a:rPr lang="ar-SA" dirty="0" smtClean="0"/>
              <a:t>البيئة المدية (</a:t>
            </a:r>
            <a:r>
              <a:rPr lang="en-US" dirty="0" smtClean="0"/>
              <a:t>Tidal Environment</a:t>
            </a:r>
            <a:r>
              <a:rPr lang="ar-SA" dirty="0" smtClean="0"/>
              <a:t>).</a:t>
            </a:r>
            <a:endParaRPr lang="en-US" dirty="0" smtClean="0"/>
          </a:p>
          <a:p>
            <a:r>
              <a:rPr lang="ar-SA" b="1" dirty="0" smtClean="0"/>
              <a:t>ثالثاً: البيئات البحرية  (</a:t>
            </a:r>
            <a:r>
              <a:rPr lang="en-US" b="1" dirty="0" smtClean="0"/>
              <a:t>Marine Environments</a:t>
            </a:r>
            <a:r>
              <a:rPr lang="ar-SA" b="1" dirty="0" smtClean="0"/>
              <a:t>).</a:t>
            </a:r>
            <a:endParaRPr lang="en-US" dirty="0" smtClean="0"/>
          </a:p>
          <a:p>
            <a:pPr lvl="0"/>
            <a:r>
              <a:rPr lang="ar-SA" dirty="0" smtClean="0"/>
              <a:t>البيئة الساحلية (</a:t>
            </a:r>
            <a:r>
              <a:rPr lang="en-US" dirty="0" smtClean="0"/>
              <a:t>Coastal Environment</a:t>
            </a:r>
            <a:r>
              <a:rPr lang="ar-SA" dirty="0" smtClean="0"/>
              <a:t>).</a:t>
            </a:r>
            <a:endParaRPr lang="en-US" dirty="0" smtClean="0"/>
          </a:p>
          <a:p>
            <a:pPr lvl="0"/>
            <a:r>
              <a:rPr lang="ar-SA" dirty="0" smtClean="0"/>
              <a:t>بيئة الرف البحري (</a:t>
            </a:r>
            <a:r>
              <a:rPr lang="en-US" dirty="0" smtClean="0"/>
              <a:t>Continental Shelf Environment</a:t>
            </a:r>
            <a:r>
              <a:rPr lang="ar-SA" dirty="0" smtClean="0"/>
              <a:t>).</a:t>
            </a:r>
            <a:endParaRPr lang="en-US" dirty="0" smtClean="0"/>
          </a:p>
          <a:p>
            <a:pPr lvl="0"/>
            <a:r>
              <a:rPr lang="ar-SA" dirty="0" smtClean="0"/>
              <a:t>بيئة المنحدر القاري (</a:t>
            </a:r>
            <a:r>
              <a:rPr lang="en-US" dirty="0" smtClean="0"/>
              <a:t>Continental Slope Environment</a:t>
            </a:r>
            <a:r>
              <a:rPr lang="ar-SA" dirty="0" smtClean="0"/>
              <a:t>).</a:t>
            </a:r>
            <a:endParaRPr lang="en-US" dirty="0" smtClean="0"/>
          </a:p>
          <a:p>
            <a:r>
              <a:rPr lang="ar-SA" dirty="0" smtClean="0"/>
              <a:t>البيئة الحوضية العميقة (</a:t>
            </a:r>
            <a:r>
              <a:rPr lang="en-US" dirty="0" smtClean="0"/>
              <a:t>Deep Basin Environment</a:t>
            </a:r>
            <a:r>
              <a:rPr lang="ar-SA" dirty="0" smtClean="0"/>
              <a:t>).</a:t>
            </a:r>
            <a:endParaRPr lang="ar-SA" dirty="0"/>
          </a:p>
        </p:txBody>
      </p:sp>
    </p:spTree>
  </p:cSld>
  <p:clrMapOvr>
    <a:masterClrMapping/>
  </p:clrMapOvr>
  <p:transition>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كعب 2"/>
          <p:cNvSpPr/>
          <p:nvPr/>
        </p:nvSpPr>
        <p:spPr>
          <a:xfrm>
            <a:off x="571472" y="500042"/>
            <a:ext cx="7215238" cy="100013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rPr>
              <a:t>Sedimentary Environments</a:t>
            </a:r>
            <a:endParaRPr lang="en-US" sz="3200" b="1" dirty="0">
              <a:solidFill>
                <a:srgbClr val="002060"/>
              </a:solidFill>
            </a:endParaRPr>
          </a:p>
        </p:txBody>
      </p:sp>
      <p:cxnSp>
        <p:nvCxnSpPr>
          <p:cNvPr id="5" name="رابط مستقيم 4"/>
          <p:cNvCxnSpPr>
            <a:stCxn id="3" idx="3"/>
          </p:cNvCxnSpPr>
          <p:nvPr/>
        </p:nvCxnSpPr>
        <p:spPr>
          <a:xfrm rot="16200000" flipH="1">
            <a:off x="1384091" y="4170157"/>
            <a:ext cx="5357826" cy="17859"/>
          </a:xfrm>
          <a:prstGeom prst="line">
            <a:avLst/>
          </a:prstGeom>
        </p:spPr>
        <p:style>
          <a:lnRef idx="1">
            <a:schemeClr val="accent1"/>
          </a:lnRef>
          <a:fillRef idx="0">
            <a:schemeClr val="accent1"/>
          </a:fillRef>
          <a:effectRef idx="0">
            <a:schemeClr val="accent1"/>
          </a:effectRef>
          <a:fontRef idx="minor">
            <a:schemeClr val="tx1"/>
          </a:fontRef>
        </p:style>
      </p:cxnSp>
      <p:sp>
        <p:nvSpPr>
          <p:cNvPr id="6" name="مكعب 5"/>
          <p:cNvSpPr/>
          <p:nvPr/>
        </p:nvSpPr>
        <p:spPr>
          <a:xfrm>
            <a:off x="2285984" y="2428868"/>
            <a:ext cx="3714776" cy="114300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Continental Env. </a:t>
            </a:r>
            <a:endParaRPr lang="en-US" sz="2400" b="1" dirty="0">
              <a:solidFill>
                <a:schemeClr val="tx1">
                  <a:lumMod val="95000"/>
                  <a:lumOff val="5000"/>
                </a:schemeClr>
              </a:solidFill>
            </a:endParaRPr>
          </a:p>
        </p:txBody>
      </p:sp>
      <p:sp>
        <p:nvSpPr>
          <p:cNvPr id="7" name="مكعب 6"/>
          <p:cNvSpPr/>
          <p:nvPr/>
        </p:nvSpPr>
        <p:spPr>
          <a:xfrm>
            <a:off x="2285984" y="4071942"/>
            <a:ext cx="3714776" cy="114300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r>
              <a:rPr lang="en-US" sz="2800" b="1" dirty="0" smtClean="0">
                <a:solidFill>
                  <a:schemeClr val="tx1">
                    <a:lumMod val="95000"/>
                    <a:lumOff val="5000"/>
                  </a:schemeClr>
                </a:solidFill>
              </a:rPr>
              <a:t>Marine Env</a:t>
            </a:r>
            <a:r>
              <a:rPr lang="en-US" dirty="0" smtClean="0"/>
              <a:t>.</a:t>
            </a:r>
            <a:endParaRPr lang="en-US" dirty="0"/>
          </a:p>
        </p:txBody>
      </p:sp>
      <p:sp>
        <p:nvSpPr>
          <p:cNvPr id="8" name="مكعب 7"/>
          <p:cNvSpPr/>
          <p:nvPr/>
        </p:nvSpPr>
        <p:spPr>
          <a:xfrm>
            <a:off x="2285984" y="5572140"/>
            <a:ext cx="3714776" cy="114300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95000"/>
                    <a:lumOff val="5000"/>
                  </a:schemeClr>
                </a:solidFill>
              </a:rPr>
              <a:t>Transitional Env.</a:t>
            </a:r>
            <a:r>
              <a:rPr lang="en-US" dirty="0" smtClean="0"/>
              <a:t> </a:t>
            </a:r>
            <a:endParaRPr lang="en-US" dirty="0"/>
          </a:p>
        </p:txBody>
      </p:sp>
    </p:spTree>
  </p:cSld>
  <p:clrMapOvr>
    <a:masterClrMapping/>
  </p:clrMapOvr>
  <p:transition>
    <p:push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571604" y="214290"/>
            <a:ext cx="6429420" cy="11430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lumMod val="95000"/>
                    <a:lumOff val="5000"/>
                  </a:schemeClr>
                </a:solidFill>
              </a:rPr>
              <a:t>Continental Env.</a:t>
            </a:r>
            <a:endParaRPr lang="en-US" sz="3200" b="1" dirty="0">
              <a:solidFill>
                <a:schemeClr val="tx1">
                  <a:lumMod val="95000"/>
                  <a:lumOff val="5000"/>
                </a:schemeClr>
              </a:solidFill>
            </a:endParaRPr>
          </a:p>
        </p:txBody>
      </p:sp>
      <p:cxnSp>
        <p:nvCxnSpPr>
          <p:cNvPr id="4" name="رابط كسهم مستقيم 3"/>
          <p:cNvCxnSpPr/>
          <p:nvPr/>
        </p:nvCxnSpPr>
        <p:spPr>
          <a:xfrm rot="5400000">
            <a:off x="5357818" y="2143116"/>
            <a:ext cx="15716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رابط كسهم مستقيم 4"/>
          <p:cNvCxnSpPr/>
          <p:nvPr/>
        </p:nvCxnSpPr>
        <p:spPr>
          <a:xfrm rot="5400000">
            <a:off x="2001026" y="2142322"/>
            <a:ext cx="157163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مخطط انسيابي: رابط 5"/>
          <p:cNvSpPr/>
          <p:nvPr/>
        </p:nvSpPr>
        <p:spPr>
          <a:xfrm>
            <a:off x="5214942" y="1714488"/>
            <a:ext cx="2643206" cy="15716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Aqueous Environments</a:t>
            </a:r>
            <a:endParaRPr lang="en-US" dirty="0"/>
          </a:p>
        </p:txBody>
      </p:sp>
      <p:sp>
        <p:nvSpPr>
          <p:cNvPr id="7" name="مخطط انسيابي: رابط 6"/>
          <p:cNvSpPr/>
          <p:nvPr/>
        </p:nvSpPr>
        <p:spPr>
          <a:xfrm>
            <a:off x="1571604" y="1785926"/>
            <a:ext cx="2643206" cy="157163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Terrestrial Environments</a:t>
            </a:r>
            <a:endParaRPr lang="en-US" dirty="0"/>
          </a:p>
        </p:txBody>
      </p:sp>
      <p:cxnSp>
        <p:nvCxnSpPr>
          <p:cNvPr id="9" name="رابط كسهم مستقيم 8"/>
          <p:cNvCxnSpPr>
            <a:stCxn id="6" idx="4"/>
          </p:cNvCxnSpPr>
          <p:nvPr/>
        </p:nvCxnSpPr>
        <p:spPr>
          <a:xfrm rot="16200000" flipH="1">
            <a:off x="4768466" y="5054202"/>
            <a:ext cx="3571876"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رابط كسهم مستقيم 9"/>
          <p:cNvCxnSpPr/>
          <p:nvPr/>
        </p:nvCxnSpPr>
        <p:spPr>
          <a:xfrm rot="16200000" flipH="1">
            <a:off x="1089410" y="5054202"/>
            <a:ext cx="3571876"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مخطط انسيابي: قرار 10"/>
          <p:cNvSpPr/>
          <p:nvPr/>
        </p:nvSpPr>
        <p:spPr>
          <a:xfrm>
            <a:off x="5143504" y="3429000"/>
            <a:ext cx="2786082" cy="107157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Fluvial Env.</a:t>
            </a:r>
            <a:endParaRPr lang="en-US" dirty="0"/>
          </a:p>
        </p:txBody>
      </p:sp>
      <p:sp>
        <p:nvSpPr>
          <p:cNvPr id="12" name="مخطط انسيابي: قرار 11"/>
          <p:cNvSpPr/>
          <p:nvPr/>
        </p:nvSpPr>
        <p:spPr>
          <a:xfrm>
            <a:off x="5143504" y="4500570"/>
            <a:ext cx="2786082" cy="107157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Lakes Env.</a:t>
            </a:r>
            <a:endParaRPr lang="en-US" dirty="0"/>
          </a:p>
        </p:txBody>
      </p:sp>
      <p:sp>
        <p:nvSpPr>
          <p:cNvPr id="13" name="مخطط انسيابي: قرار 12"/>
          <p:cNvSpPr/>
          <p:nvPr/>
        </p:nvSpPr>
        <p:spPr>
          <a:xfrm>
            <a:off x="5143504" y="5572140"/>
            <a:ext cx="2786082" cy="107157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Swamp Env.</a:t>
            </a:r>
            <a:endParaRPr lang="en-US" dirty="0"/>
          </a:p>
        </p:txBody>
      </p:sp>
      <p:sp>
        <p:nvSpPr>
          <p:cNvPr id="14" name="مخطط انسيابي: قرار 13"/>
          <p:cNvSpPr/>
          <p:nvPr/>
        </p:nvSpPr>
        <p:spPr>
          <a:xfrm>
            <a:off x="1428728" y="3500438"/>
            <a:ext cx="2786082" cy="107157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Desert Env.</a:t>
            </a:r>
            <a:endParaRPr lang="en-US" dirty="0"/>
          </a:p>
        </p:txBody>
      </p:sp>
      <p:sp>
        <p:nvSpPr>
          <p:cNvPr id="15" name="مخطط انسيابي: قرار 14"/>
          <p:cNvSpPr/>
          <p:nvPr/>
        </p:nvSpPr>
        <p:spPr>
          <a:xfrm>
            <a:off x="1500166" y="5429264"/>
            <a:ext cx="2786082" cy="107157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Glacial Env.</a:t>
            </a:r>
            <a:endParaRPr lang="en-US" dirty="0"/>
          </a:p>
        </p:txBody>
      </p:sp>
    </p:spTree>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1371600"/>
            <a:ext cx="7851648" cy="914392"/>
          </a:xfrm>
        </p:spPr>
        <p:txBody>
          <a:bodyPr/>
          <a:lstStyle/>
          <a:p>
            <a:r>
              <a:rPr lang="ar-IQ" dirty="0" smtClean="0"/>
              <a:t>أما علاقة علم الطبقات بالعلوم الأخرى</a:t>
            </a:r>
            <a:endParaRPr lang="ar-SA" dirty="0"/>
          </a:p>
        </p:txBody>
      </p:sp>
      <p:sp>
        <p:nvSpPr>
          <p:cNvPr id="3" name="عنوان فرعي 2"/>
          <p:cNvSpPr>
            <a:spLocks noGrp="1"/>
          </p:cNvSpPr>
          <p:nvPr>
            <p:ph type="subTitle" idx="1"/>
          </p:nvPr>
        </p:nvSpPr>
        <p:spPr>
          <a:xfrm>
            <a:off x="533400" y="2214554"/>
            <a:ext cx="7854696" cy="4429156"/>
          </a:xfrm>
        </p:spPr>
        <p:txBody>
          <a:bodyPr/>
          <a:lstStyle/>
          <a:p>
            <a:r>
              <a:rPr lang="ar-IQ" dirty="0" smtClean="0"/>
              <a:t>لعلم الطبقات علاقة وثيقة </a:t>
            </a:r>
            <a:r>
              <a:rPr lang="ar-IQ" dirty="0" err="1" smtClean="0"/>
              <a:t>بـ</a:t>
            </a:r>
            <a:r>
              <a:rPr lang="ar-IQ" dirty="0" smtClean="0"/>
              <a:t> </a:t>
            </a:r>
          </a:p>
          <a:p>
            <a:r>
              <a:rPr lang="ar-IQ" dirty="0" smtClean="0"/>
              <a:t>1- الجيولوجيا التاريخية</a:t>
            </a:r>
          </a:p>
          <a:p>
            <a:r>
              <a:rPr lang="ar-IQ" dirty="0" smtClean="0"/>
              <a:t>2- علم الصخور الرسوبية </a:t>
            </a:r>
          </a:p>
          <a:p>
            <a:r>
              <a:rPr lang="ar-IQ" dirty="0" smtClean="0"/>
              <a:t>3- علم الرسوبيات </a:t>
            </a:r>
          </a:p>
          <a:p>
            <a:r>
              <a:rPr lang="ar-IQ" dirty="0" smtClean="0"/>
              <a:t>4- الجيولوجيا التركيبية </a:t>
            </a:r>
            <a:r>
              <a:rPr lang="ar-IQ" dirty="0" err="1" smtClean="0"/>
              <a:t>والجيوتكتونك</a:t>
            </a:r>
            <a:endParaRPr lang="ar-IQ" dirty="0" smtClean="0"/>
          </a:p>
          <a:p>
            <a:r>
              <a:rPr lang="ar-IQ" dirty="0" smtClean="0"/>
              <a:t>5- علم المتحجرات</a:t>
            </a:r>
          </a:p>
          <a:p>
            <a:r>
              <a:rPr lang="ar-IQ" dirty="0" smtClean="0"/>
              <a:t>6- </a:t>
            </a:r>
            <a:r>
              <a:rPr lang="ar-IQ" dirty="0" err="1" smtClean="0"/>
              <a:t>الجيوفيزياء</a:t>
            </a:r>
            <a:endParaRPr lang="ar-IQ"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142976" y="428604"/>
            <a:ext cx="7143800"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95000"/>
                    <a:lumOff val="5000"/>
                  </a:schemeClr>
                </a:solidFill>
              </a:rPr>
              <a:t>Transitional Env.</a:t>
            </a:r>
            <a:endParaRPr lang="en-US" sz="4000" b="1" dirty="0">
              <a:solidFill>
                <a:schemeClr val="tx1">
                  <a:lumMod val="95000"/>
                  <a:lumOff val="5000"/>
                </a:schemeClr>
              </a:solidFill>
            </a:endParaRPr>
          </a:p>
        </p:txBody>
      </p:sp>
      <p:cxnSp>
        <p:nvCxnSpPr>
          <p:cNvPr id="4" name="رابط كسهم مستقيم 3"/>
          <p:cNvCxnSpPr>
            <a:stCxn id="2" idx="2"/>
          </p:cNvCxnSpPr>
          <p:nvPr/>
        </p:nvCxnSpPr>
        <p:spPr>
          <a:xfrm rot="16200000" flipH="1">
            <a:off x="2071681" y="4143369"/>
            <a:ext cx="5357826" cy="71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متوازي أضلاع 4"/>
          <p:cNvSpPr/>
          <p:nvPr/>
        </p:nvSpPr>
        <p:spPr>
          <a:xfrm>
            <a:off x="2714612" y="2285992"/>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Deltaic Environment</a:t>
            </a:r>
            <a:endParaRPr lang="en-US" b="1" dirty="0">
              <a:solidFill>
                <a:srgbClr val="00B0F0"/>
              </a:solidFill>
            </a:endParaRPr>
          </a:p>
        </p:txBody>
      </p:sp>
      <p:sp>
        <p:nvSpPr>
          <p:cNvPr id="8" name="متوازي أضلاع 7"/>
          <p:cNvSpPr/>
          <p:nvPr/>
        </p:nvSpPr>
        <p:spPr>
          <a:xfrm>
            <a:off x="2643174" y="3786190"/>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Lagoon Environment</a:t>
            </a:r>
            <a:endParaRPr lang="en-US" b="1" dirty="0">
              <a:solidFill>
                <a:srgbClr val="00B0F0"/>
              </a:solidFill>
            </a:endParaRPr>
          </a:p>
        </p:txBody>
      </p:sp>
      <p:sp>
        <p:nvSpPr>
          <p:cNvPr id="9" name="متوازي أضلاع 8"/>
          <p:cNvSpPr/>
          <p:nvPr/>
        </p:nvSpPr>
        <p:spPr>
          <a:xfrm>
            <a:off x="2571736" y="5357826"/>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Tidal Environment</a:t>
            </a:r>
            <a:endParaRPr lang="en-US" b="1" dirty="0">
              <a:solidFill>
                <a:srgbClr val="00B0F0"/>
              </a:solidFill>
            </a:endParaRPr>
          </a:p>
        </p:txBody>
      </p:sp>
    </p:spTree>
  </p:cSld>
  <p:clrMapOvr>
    <a:masterClrMapping/>
  </p:clrMapOvr>
  <p:transition>
    <p:push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142976" y="428604"/>
            <a:ext cx="7143800"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95000"/>
                    <a:lumOff val="5000"/>
                  </a:schemeClr>
                </a:solidFill>
              </a:rPr>
              <a:t>Marine Env.</a:t>
            </a:r>
            <a:endParaRPr lang="en-US" sz="4000" b="1" dirty="0">
              <a:solidFill>
                <a:schemeClr val="tx1">
                  <a:lumMod val="95000"/>
                  <a:lumOff val="5000"/>
                </a:schemeClr>
              </a:solidFill>
            </a:endParaRPr>
          </a:p>
        </p:txBody>
      </p:sp>
      <p:cxnSp>
        <p:nvCxnSpPr>
          <p:cNvPr id="4" name="رابط كسهم مستقيم 3"/>
          <p:cNvCxnSpPr>
            <a:stCxn id="3" idx="2"/>
          </p:cNvCxnSpPr>
          <p:nvPr/>
        </p:nvCxnSpPr>
        <p:spPr>
          <a:xfrm rot="16200000" flipH="1">
            <a:off x="2071681" y="4143369"/>
            <a:ext cx="5357826" cy="71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متوازي أضلاع 4"/>
          <p:cNvSpPr/>
          <p:nvPr/>
        </p:nvSpPr>
        <p:spPr>
          <a:xfrm>
            <a:off x="2643174" y="1857364"/>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 </a:t>
            </a:r>
            <a:r>
              <a:rPr lang="en-US" dirty="0" smtClean="0"/>
              <a:t>Coastal Environment</a:t>
            </a:r>
            <a:endParaRPr lang="en-US" b="1" dirty="0">
              <a:solidFill>
                <a:srgbClr val="00B0F0"/>
              </a:solidFill>
            </a:endParaRPr>
          </a:p>
        </p:txBody>
      </p:sp>
      <p:sp>
        <p:nvSpPr>
          <p:cNvPr id="6" name="متوازي أضلاع 5"/>
          <p:cNvSpPr/>
          <p:nvPr/>
        </p:nvSpPr>
        <p:spPr>
          <a:xfrm>
            <a:off x="2643174" y="3143248"/>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 </a:t>
            </a:r>
            <a:r>
              <a:rPr lang="en-US" dirty="0" smtClean="0"/>
              <a:t>Continental Shelf Environment</a:t>
            </a:r>
            <a:endParaRPr lang="en-US" b="1" dirty="0">
              <a:solidFill>
                <a:srgbClr val="00B0F0"/>
              </a:solidFill>
            </a:endParaRPr>
          </a:p>
        </p:txBody>
      </p:sp>
      <p:sp>
        <p:nvSpPr>
          <p:cNvPr id="7" name="متوازي أضلاع 6"/>
          <p:cNvSpPr/>
          <p:nvPr/>
        </p:nvSpPr>
        <p:spPr>
          <a:xfrm>
            <a:off x="2571736" y="4357694"/>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 </a:t>
            </a:r>
            <a:r>
              <a:rPr lang="en-US" dirty="0" smtClean="0"/>
              <a:t>Continental Slope Environment</a:t>
            </a:r>
            <a:endParaRPr lang="en-US" b="1" dirty="0">
              <a:solidFill>
                <a:srgbClr val="00B0F0"/>
              </a:solidFill>
            </a:endParaRPr>
          </a:p>
        </p:txBody>
      </p:sp>
      <p:sp>
        <p:nvSpPr>
          <p:cNvPr id="8" name="متوازي أضلاع 7"/>
          <p:cNvSpPr/>
          <p:nvPr/>
        </p:nvSpPr>
        <p:spPr>
          <a:xfrm>
            <a:off x="2571736" y="5786454"/>
            <a:ext cx="4357718" cy="857256"/>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B0F0"/>
                </a:solidFill>
              </a:rPr>
              <a:t> </a:t>
            </a:r>
            <a:r>
              <a:rPr lang="en-US" dirty="0" smtClean="0"/>
              <a:t>Deep Basin Environment</a:t>
            </a:r>
            <a:endParaRPr lang="en-US" b="1" dirty="0">
              <a:solidFill>
                <a:srgbClr val="00B0F0"/>
              </a:solidFill>
            </a:endParaRPr>
          </a:p>
        </p:txBody>
      </p:sp>
    </p:spTree>
  </p:cSld>
  <p:clrMapOvr>
    <a:masterClrMapping/>
  </p:clrMapOvr>
  <p:transition>
    <p:push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2428892"/>
          </a:xfrm>
        </p:spPr>
        <p:txBody>
          <a:bodyPr>
            <a:normAutofit/>
          </a:bodyPr>
          <a:lstStyle/>
          <a:p>
            <a:r>
              <a:rPr lang="ar-SA" sz="2400" dirty="0" smtClean="0">
                <a:solidFill>
                  <a:srgbClr val="FFFF00"/>
                </a:solidFill>
              </a:rPr>
              <a:t> </a:t>
            </a:r>
            <a:r>
              <a:rPr lang="ar-SA" sz="3600" dirty="0" smtClean="0">
                <a:solidFill>
                  <a:srgbClr val="FFFF00"/>
                </a:solidFill>
              </a:rPr>
              <a:t>البيئات القارية </a:t>
            </a:r>
            <a:r>
              <a:rPr lang="en-US" sz="3600" dirty="0" smtClean="0">
                <a:solidFill>
                  <a:srgbClr val="FFFF00"/>
                </a:solidFill>
              </a:rPr>
              <a:t> Continental Environments    </a:t>
            </a:r>
            <a:r>
              <a:rPr lang="en-US" sz="3200" dirty="0" smtClean="0"/>
              <a:t>(1</a:t>
            </a:r>
            <a:r>
              <a:rPr lang="en-US" sz="2200" b="0" dirty="0" smtClean="0"/>
              <a:t>    </a:t>
            </a:r>
            <a:r>
              <a:rPr lang="en-US" dirty="0" smtClean="0"/>
              <a:t/>
            </a:r>
            <a:br>
              <a:rPr lang="en-US" dirty="0" smtClean="0"/>
            </a:br>
            <a:endParaRPr lang="ar-SA" dirty="0"/>
          </a:p>
        </p:txBody>
      </p:sp>
      <p:sp>
        <p:nvSpPr>
          <p:cNvPr id="3" name="عنوان فرعي 2"/>
          <p:cNvSpPr>
            <a:spLocks noGrp="1"/>
          </p:cNvSpPr>
          <p:nvPr>
            <p:ph type="subTitle" idx="1"/>
          </p:nvPr>
        </p:nvSpPr>
        <p:spPr>
          <a:xfrm>
            <a:off x="533400" y="2000240"/>
            <a:ext cx="7854696" cy="4643470"/>
          </a:xfrm>
        </p:spPr>
        <p:txBody>
          <a:bodyPr/>
          <a:lstStyle/>
          <a:p>
            <a:r>
              <a:rPr lang="ar-SA" b="1" dirty="0" smtClean="0">
                <a:solidFill>
                  <a:srgbClr val="FF0000"/>
                </a:solidFill>
              </a:rPr>
              <a:t>البيئات المائية (</a:t>
            </a:r>
            <a:r>
              <a:rPr lang="en-US" b="1" dirty="0" smtClean="0">
                <a:solidFill>
                  <a:srgbClr val="FF0000"/>
                </a:solidFill>
              </a:rPr>
              <a:t>Aqueous Environments</a:t>
            </a:r>
            <a:r>
              <a:rPr lang="ar-SA" b="1" dirty="0" smtClean="0"/>
              <a:t>)</a:t>
            </a:r>
            <a:endParaRPr lang="en-US" b="1" dirty="0" smtClean="0"/>
          </a:p>
          <a:p>
            <a:pPr marL="685800" marR="0" algn="justLow">
              <a:spcBef>
                <a:spcPts val="0"/>
              </a:spcBef>
            </a:pPr>
            <a:r>
              <a:rPr lang="ar-SA" sz="2800" dirty="0" smtClean="0">
                <a:latin typeface="Times New Roman"/>
                <a:ea typeface="Times New Roman"/>
                <a:cs typeface="Simplified Arabic"/>
              </a:rPr>
              <a:t>تكون الطاقة الحركية لتيارات الأنهار هي العامل الرئيسي الفعال في البيئات النهرية التي تحدد بوادي النهر وحجم القناة والانحدار ويتراوح حجم الترسبات المنقولة من الحصى الخشن إلى الحبيبات الدقيقة من الطين ولا يلعب العامل الحياتي دوراً مهماً في البيئات النهرية من أقدام الجبال فالمراوح النهرية ثم الأنهار </a:t>
            </a:r>
            <a:r>
              <a:rPr lang="ar-SA" sz="2800" dirty="0" err="1" smtClean="0">
                <a:latin typeface="Times New Roman"/>
                <a:ea typeface="Times New Roman"/>
                <a:cs typeface="Simplified Arabic"/>
              </a:rPr>
              <a:t>الظفائرية</a:t>
            </a:r>
            <a:r>
              <a:rPr lang="ar-SA" sz="2800" dirty="0" smtClean="0">
                <a:latin typeface="Times New Roman"/>
                <a:ea typeface="Times New Roman"/>
                <a:cs typeface="Simplified Arabic"/>
              </a:rPr>
              <a:t> وحتى الأنهار الملتوية.</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1857388"/>
          </a:xfrm>
        </p:spPr>
        <p:txBody>
          <a:bodyPr/>
          <a:lstStyle/>
          <a:p>
            <a:pPr marL="342900" lvl="0" indent="-342900" rtl="1">
              <a:spcBef>
                <a:spcPts val="0"/>
              </a:spcBef>
              <a:tabLst>
                <a:tab pos="457200" algn="l"/>
              </a:tabLst>
            </a:pPr>
            <a:r>
              <a:rPr lang="ar-SA" sz="4400" dirty="0" smtClean="0">
                <a:solidFill>
                  <a:srgbClr val="FF0000"/>
                </a:solidFill>
                <a:effectLst/>
                <a:latin typeface="Times New Roman"/>
                <a:ea typeface="Times New Roman"/>
                <a:cs typeface="Simplified Arabic"/>
              </a:rPr>
              <a:t>أقدام الجبال (</a:t>
            </a:r>
            <a:r>
              <a:rPr lang="en-US" sz="4400" dirty="0" smtClean="0">
                <a:solidFill>
                  <a:srgbClr val="FF0000"/>
                </a:solidFill>
                <a:effectLst/>
                <a:latin typeface="Times New Roman"/>
                <a:ea typeface="Times New Roman"/>
                <a:cs typeface="Simplified Arabic"/>
              </a:rPr>
              <a:t>Piedmonts</a:t>
            </a:r>
            <a:r>
              <a:rPr lang="ar-SA" sz="4400" dirty="0" smtClean="0">
                <a:solidFill>
                  <a:prstClr val="white"/>
                </a:solidFill>
                <a:effectLst/>
                <a:latin typeface="Times New Roman"/>
                <a:ea typeface="Times New Roman"/>
                <a:cs typeface="Simplified Arabic"/>
              </a:rPr>
              <a:t>)</a:t>
            </a:r>
            <a:r>
              <a:rPr lang="en-US" sz="1900" b="0" dirty="0" smtClean="0">
                <a:solidFill>
                  <a:prstClr val="white"/>
                </a:solidFill>
                <a:effectLst/>
                <a:latin typeface="Times New Roman"/>
                <a:ea typeface="Times New Roman"/>
                <a:cs typeface="Simplified Arabic"/>
              </a:rPr>
              <a:t/>
            </a:r>
            <a:br>
              <a:rPr lang="en-US" sz="1900" b="0" dirty="0" smtClean="0">
                <a:solidFill>
                  <a:prstClr val="white"/>
                </a:solidFill>
                <a:effectLst/>
                <a:latin typeface="Times New Roman"/>
                <a:ea typeface="Times New Roman"/>
                <a:cs typeface="Simplified Arabic"/>
              </a:rPr>
            </a:br>
            <a:endParaRPr lang="ar-SA" dirty="0"/>
          </a:p>
        </p:txBody>
      </p:sp>
      <p:sp>
        <p:nvSpPr>
          <p:cNvPr id="3" name="عنوان فرعي 2"/>
          <p:cNvSpPr>
            <a:spLocks noGrp="1"/>
          </p:cNvSpPr>
          <p:nvPr>
            <p:ph type="subTitle" idx="1"/>
          </p:nvPr>
        </p:nvSpPr>
        <p:spPr>
          <a:xfrm>
            <a:off x="533400" y="3228536"/>
            <a:ext cx="7854696" cy="3343736"/>
          </a:xfrm>
        </p:spPr>
        <p:txBody>
          <a:bodyPr>
            <a:normAutofit fontScale="85000" lnSpcReduction="20000"/>
          </a:bodyPr>
          <a:lstStyle/>
          <a:p>
            <a:r>
              <a:rPr lang="ar-SA" sz="2800" dirty="0" smtClean="0">
                <a:latin typeface="Times New Roman"/>
                <a:ea typeface="Times New Roman"/>
                <a:cs typeface="Simplified Arabic"/>
              </a:rPr>
              <a:t>تتمثل هذه البيئة الترسيبية بحزام يقع بين سلاسل الجبال والسهول المتاخمة لها حيث ينقل الفتات الصخري إلى الأسفل عبر الوديان الموجودة عند أقدام الجبال ، تتميز ترسبات هذه البيئة بكونها مفككه رديئة الفرز عالية المسامية وكونها قريبة من المنطقة المجهزة لعدم نقلها مسافات كبيرة وتتجمع الترسبات في أعالي الوديان على شكل مخروطي مكونة </a:t>
            </a:r>
            <a:r>
              <a:rPr lang="ar-SA" sz="2800" dirty="0" err="1" smtClean="0">
                <a:latin typeface="Times New Roman"/>
                <a:ea typeface="Times New Roman"/>
                <a:cs typeface="Simplified Arabic"/>
              </a:rPr>
              <a:t>المخاريط</a:t>
            </a:r>
            <a:r>
              <a:rPr lang="ar-SA" sz="2800" dirty="0" smtClean="0">
                <a:latin typeface="Times New Roman"/>
                <a:ea typeface="Times New Roman"/>
                <a:cs typeface="Simplified Arabic"/>
              </a:rPr>
              <a:t> النهرية (</a:t>
            </a:r>
            <a:r>
              <a:rPr lang="en-US" sz="2800" dirty="0" smtClean="0">
                <a:latin typeface="Times New Roman"/>
                <a:ea typeface="Times New Roman"/>
                <a:cs typeface="Simplified Arabic"/>
              </a:rPr>
              <a:t>Alluvial Cones</a:t>
            </a:r>
            <a:r>
              <a:rPr lang="ar-SA" sz="2800" dirty="0" smtClean="0">
                <a:latin typeface="Times New Roman"/>
                <a:ea typeface="Times New Roman"/>
                <a:cs typeface="Simplified Arabic"/>
              </a:rPr>
              <a:t>) التي تتكون من صخور </a:t>
            </a:r>
            <a:r>
              <a:rPr lang="ar-SA" sz="2800" dirty="0" err="1" smtClean="0">
                <a:latin typeface="Times New Roman"/>
                <a:ea typeface="Times New Roman"/>
                <a:cs typeface="Simplified Arabic"/>
              </a:rPr>
              <a:t>الـ</a:t>
            </a:r>
            <a:r>
              <a:rPr lang="ar-SA" sz="2800" dirty="0" smtClean="0">
                <a:latin typeface="Times New Roman"/>
                <a:ea typeface="Times New Roman"/>
                <a:cs typeface="Simplified Arabic"/>
              </a:rPr>
              <a:t> (</a:t>
            </a:r>
            <a:r>
              <a:rPr lang="en-US" sz="2800" dirty="0" smtClean="0">
                <a:latin typeface="Times New Roman"/>
                <a:ea typeface="Times New Roman"/>
                <a:cs typeface="Simplified Arabic"/>
              </a:rPr>
              <a:t>Conglomerate</a:t>
            </a:r>
            <a:r>
              <a:rPr lang="ar-SA" sz="2800" dirty="0" smtClean="0">
                <a:latin typeface="Times New Roman"/>
                <a:ea typeface="Times New Roman"/>
                <a:cs typeface="Simplified Arabic"/>
              </a:rPr>
              <a:t>) والحصى الخشن وتكون هذه الترسبات غير </a:t>
            </a:r>
            <a:r>
              <a:rPr lang="ar-SA" sz="2800" dirty="0" err="1" smtClean="0">
                <a:latin typeface="Times New Roman"/>
                <a:ea typeface="Times New Roman"/>
                <a:cs typeface="Simplified Arabic"/>
              </a:rPr>
              <a:t>متطبقة</a:t>
            </a:r>
            <a:r>
              <a:rPr lang="ar-SA" sz="2800" dirty="0" smtClean="0">
                <a:latin typeface="Times New Roman"/>
                <a:ea typeface="Times New Roman"/>
                <a:cs typeface="Simplified Arabic"/>
              </a:rPr>
              <a:t> تجمعت نتيجة انهيارات جوانب الوادي تتدرج </a:t>
            </a:r>
            <a:r>
              <a:rPr lang="ar-SA" sz="2800" dirty="0" err="1" smtClean="0">
                <a:latin typeface="Times New Roman"/>
                <a:ea typeface="Times New Roman"/>
                <a:cs typeface="Simplified Arabic"/>
              </a:rPr>
              <a:t>المخاريط</a:t>
            </a:r>
            <a:r>
              <a:rPr lang="ar-SA" sz="2800" dirty="0" smtClean="0">
                <a:latin typeface="Times New Roman"/>
                <a:ea typeface="Times New Roman"/>
                <a:cs typeface="Simplified Arabic"/>
              </a:rPr>
              <a:t> النهرية إلى المراوح النهرية التي تتكون نتيجة ترسيب بفعل الأنهار الجارية في الوديان على جوانب الجبال وتكون رواسبها مكونة من رمال وحصى تظهر فيها بداية </a:t>
            </a:r>
            <a:r>
              <a:rPr lang="ar-SA" sz="2800" dirty="0" err="1" smtClean="0">
                <a:latin typeface="Times New Roman"/>
                <a:ea typeface="Times New Roman"/>
                <a:cs typeface="Simplified Arabic"/>
              </a:rPr>
              <a:t>التطبق</a:t>
            </a:r>
            <a:r>
              <a:rPr lang="ar-SA" sz="2800" dirty="0" smtClean="0">
                <a:latin typeface="Times New Roman"/>
                <a:ea typeface="Times New Roman"/>
                <a:cs typeface="Simplified Arabic"/>
              </a:rPr>
              <a:t> تتحد المراوح النهرية مشكلة سهلاً منبسطاً يسمى بالـ (</a:t>
            </a:r>
            <a:r>
              <a:rPr lang="en-US" sz="2800" dirty="0" err="1" smtClean="0">
                <a:latin typeface="Times New Roman"/>
                <a:ea typeface="Times New Roman"/>
                <a:cs typeface="Simplified Arabic"/>
              </a:rPr>
              <a:t>Pahada</a:t>
            </a:r>
            <a:endParaRPr lang="ar-SA" dirty="0"/>
          </a:p>
        </p:txBody>
      </p:sp>
    </p:spTree>
  </p:cSld>
  <p:clrMapOvr>
    <a:masterClrMapping/>
  </p:clrMapOvr>
  <p:transition>
    <p:push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photo colection\scenic-beauty-of-nature-photography-3-505-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15182"/>
            <a:ext cx="9144000" cy="6888365"/>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928826"/>
          </a:xfrm>
        </p:spPr>
        <p:txBody>
          <a:bodyPr>
            <a:normAutofit/>
          </a:bodyPr>
          <a:lstStyle/>
          <a:p>
            <a:pPr lvl="0" rtl="1">
              <a:spcBef>
                <a:spcPts val="0"/>
              </a:spcBef>
            </a:pPr>
            <a:r>
              <a:rPr lang="ar-SA" sz="4400" dirty="0" smtClean="0">
                <a:solidFill>
                  <a:srgbClr val="FF0000"/>
                </a:solidFill>
                <a:effectLst/>
                <a:latin typeface="Times New Roman"/>
                <a:ea typeface="Times New Roman"/>
                <a:cs typeface="Simplified Arabic"/>
              </a:rPr>
              <a:t>الأنهار </a:t>
            </a:r>
            <a:r>
              <a:rPr lang="ar-SA" sz="4400" dirty="0" err="1" smtClean="0">
                <a:solidFill>
                  <a:srgbClr val="FF0000"/>
                </a:solidFill>
                <a:effectLst/>
                <a:latin typeface="Times New Roman"/>
                <a:ea typeface="Times New Roman"/>
                <a:cs typeface="Simplified Arabic"/>
              </a:rPr>
              <a:t>الظفائرية</a:t>
            </a:r>
            <a:r>
              <a:rPr lang="ar-SA" sz="4400" dirty="0" smtClean="0">
                <a:solidFill>
                  <a:srgbClr val="FF0000"/>
                </a:solidFill>
                <a:effectLst/>
                <a:latin typeface="Times New Roman"/>
                <a:ea typeface="Times New Roman"/>
                <a:cs typeface="Simplified Arabic"/>
              </a:rPr>
              <a:t> (</a:t>
            </a:r>
            <a:r>
              <a:rPr lang="en-US" sz="4400" dirty="0" smtClean="0">
                <a:solidFill>
                  <a:srgbClr val="FF0000"/>
                </a:solidFill>
                <a:effectLst/>
                <a:latin typeface="Times New Roman"/>
                <a:ea typeface="Times New Roman"/>
                <a:cs typeface="Simplified Arabic"/>
              </a:rPr>
              <a:t>Braided Rivers</a:t>
            </a:r>
            <a:r>
              <a:rPr lang="ar-SA" sz="4400" dirty="0" smtClean="0">
                <a:solidFill>
                  <a:prstClr val="white"/>
                </a:solidFill>
                <a:effectLst/>
                <a:latin typeface="Times New Roman"/>
                <a:ea typeface="Times New Roman"/>
                <a:cs typeface="Simplified Arabic"/>
              </a:rPr>
              <a:t>)</a:t>
            </a:r>
            <a:r>
              <a:rPr lang="en-US" sz="2400" b="0" dirty="0" smtClean="0">
                <a:solidFill>
                  <a:prstClr val="white"/>
                </a:solidFill>
                <a:effectLst/>
                <a:latin typeface="Times New Roman"/>
                <a:ea typeface="Times New Roman"/>
                <a:cs typeface="+mn-cs"/>
              </a:rPr>
              <a:t/>
            </a:r>
            <a:br>
              <a:rPr lang="en-US" sz="2400" b="0" dirty="0" smtClean="0">
                <a:solidFill>
                  <a:prstClr val="white"/>
                </a:solidFill>
                <a:effectLst/>
                <a:latin typeface="Times New Roman"/>
                <a:ea typeface="Times New Roman"/>
                <a:cs typeface="+mn-cs"/>
              </a:rPr>
            </a:br>
            <a:endParaRPr lang="ar-SA" dirty="0"/>
          </a:p>
        </p:txBody>
      </p:sp>
      <p:sp>
        <p:nvSpPr>
          <p:cNvPr id="3" name="عنوان فرعي 2"/>
          <p:cNvSpPr>
            <a:spLocks noGrp="1"/>
          </p:cNvSpPr>
          <p:nvPr>
            <p:ph type="subTitle" idx="1"/>
          </p:nvPr>
        </p:nvSpPr>
        <p:spPr>
          <a:xfrm>
            <a:off x="533400" y="2786058"/>
            <a:ext cx="7854696" cy="3857652"/>
          </a:xfrm>
        </p:spPr>
        <p:txBody>
          <a:bodyPr>
            <a:normAutofit/>
          </a:bodyPr>
          <a:lstStyle/>
          <a:p>
            <a:pPr marR="0" algn="justLow">
              <a:spcBef>
                <a:spcPts val="0"/>
              </a:spcBef>
            </a:pPr>
            <a:r>
              <a:rPr lang="ar-SA" sz="2800" dirty="0" smtClean="0">
                <a:latin typeface="Times New Roman"/>
                <a:ea typeface="Times New Roman"/>
                <a:cs typeface="Simplified Arabic"/>
              </a:rPr>
              <a:t>يتميز نظام الأنهار </a:t>
            </a:r>
            <a:r>
              <a:rPr lang="ar-SA" sz="2800" dirty="0" err="1" smtClean="0">
                <a:latin typeface="Times New Roman"/>
                <a:ea typeface="Times New Roman"/>
                <a:cs typeface="Simplified Arabic"/>
              </a:rPr>
              <a:t>الظفائرية</a:t>
            </a:r>
            <a:r>
              <a:rPr lang="ar-SA" sz="2800" dirty="0" smtClean="0">
                <a:latin typeface="Times New Roman"/>
                <a:ea typeface="Times New Roman"/>
                <a:cs typeface="Simplified Arabic"/>
              </a:rPr>
              <a:t> شبكة من القنوات ناتجة عن الإزاحة الجانبية المستمرة لمجرى النهر في المناطق شديدة الانحدار ، تعتبر الأنهار </a:t>
            </a:r>
            <a:r>
              <a:rPr lang="ar-SA" sz="2800" dirty="0" err="1" smtClean="0">
                <a:latin typeface="Times New Roman"/>
                <a:ea typeface="Times New Roman"/>
                <a:cs typeface="Simplified Arabic"/>
              </a:rPr>
              <a:t>الظفائرية</a:t>
            </a:r>
            <a:r>
              <a:rPr lang="ar-SA" sz="2800" dirty="0" smtClean="0">
                <a:latin typeface="Times New Roman"/>
                <a:ea typeface="Times New Roman"/>
                <a:cs typeface="Simplified Arabic"/>
              </a:rPr>
              <a:t> من الأنهار قليلة الالتواء (</a:t>
            </a:r>
            <a:r>
              <a:rPr lang="en-US" sz="2800" dirty="0" smtClean="0">
                <a:latin typeface="Times New Roman"/>
                <a:ea typeface="Times New Roman"/>
                <a:cs typeface="Simplified Arabic"/>
              </a:rPr>
              <a:t>Low Sinuosity</a:t>
            </a:r>
            <a:r>
              <a:rPr lang="ar-SA" sz="2800" dirty="0" smtClean="0">
                <a:latin typeface="Times New Roman"/>
                <a:ea typeface="Times New Roman"/>
                <a:cs typeface="Simplified Arabic"/>
              </a:rPr>
              <a:t>) ، تتمثل ترسبات هذه الأنهار بالـ (</a:t>
            </a:r>
            <a:r>
              <a:rPr lang="en-US" sz="2800" dirty="0" smtClean="0">
                <a:latin typeface="Times New Roman"/>
                <a:ea typeface="Times New Roman"/>
                <a:cs typeface="Simplified Arabic"/>
              </a:rPr>
              <a:t>Conglomerate</a:t>
            </a:r>
            <a:r>
              <a:rPr lang="ar-SA" sz="2800" dirty="0" smtClean="0">
                <a:latin typeface="Times New Roman"/>
                <a:ea typeface="Times New Roman"/>
                <a:cs typeface="Simplified Arabic"/>
              </a:rPr>
              <a:t>) والحصى والرمل الخشنة ذات </a:t>
            </a:r>
            <a:r>
              <a:rPr lang="ar-SA" sz="2800" dirty="0" err="1" smtClean="0">
                <a:latin typeface="Times New Roman"/>
                <a:ea typeface="Times New Roman"/>
                <a:cs typeface="Simplified Arabic"/>
              </a:rPr>
              <a:t>التطبق</a:t>
            </a:r>
            <a:r>
              <a:rPr lang="ar-SA" sz="2800" dirty="0" smtClean="0">
                <a:latin typeface="Times New Roman"/>
                <a:ea typeface="Times New Roman"/>
                <a:cs typeface="Simplified Arabic"/>
              </a:rPr>
              <a:t> المتقاطع في قناة النهر أو على شكل حواجز أما الرمال الناعمة والغرين فتترسب في القنوات الهادئة المعزولة عن المجرى الرئيسي للنهر.</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428596" y="357166"/>
            <a:ext cx="7851648" cy="1714512"/>
          </a:xfrm>
        </p:spPr>
        <p:txBody>
          <a:bodyPr>
            <a:normAutofit fontScale="90000"/>
          </a:bodyPr>
          <a:lstStyle/>
          <a:p>
            <a:pPr lvl="0" rtl="1">
              <a:spcBef>
                <a:spcPts val="0"/>
              </a:spcBef>
            </a:pPr>
            <a:r>
              <a:rPr lang="ar-SA" sz="4400" dirty="0" smtClean="0">
                <a:solidFill>
                  <a:srgbClr val="FF0000"/>
                </a:solidFill>
                <a:effectLst/>
                <a:latin typeface="Times New Roman"/>
                <a:ea typeface="Times New Roman"/>
                <a:cs typeface="Simplified Arabic"/>
              </a:rPr>
              <a:t>الأنهار الملتوية (</a:t>
            </a:r>
            <a:r>
              <a:rPr lang="en-US" sz="4400" dirty="0" smtClean="0">
                <a:solidFill>
                  <a:srgbClr val="FF0000"/>
                </a:solidFill>
                <a:effectLst/>
                <a:latin typeface="Times New Roman"/>
                <a:ea typeface="Times New Roman"/>
                <a:cs typeface="Simplified Arabic"/>
              </a:rPr>
              <a:t>Meandering Rivers</a:t>
            </a:r>
            <a:r>
              <a:rPr lang="ar-SA" sz="4400" dirty="0" smtClean="0">
                <a:solidFill>
                  <a:srgbClr val="FF0000"/>
                </a:solidFill>
                <a:effectLst/>
                <a:latin typeface="Times New Roman"/>
                <a:ea typeface="Times New Roman"/>
                <a:cs typeface="Simplified Arabic"/>
              </a:rPr>
              <a:t>)</a:t>
            </a:r>
            <a:r>
              <a:rPr lang="en-US" sz="2400" b="0" dirty="0" smtClean="0">
                <a:solidFill>
                  <a:srgbClr val="FF0000"/>
                </a:solidFill>
                <a:effectLst/>
                <a:latin typeface="Times New Roman"/>
                <a:ea typeface="Times New Roman"/>
                <a:cs typeface="+mn-cs"/>
              </a:rPr>
              <a:t/>
            </a:r>
            <a:br>
              <a:rPr lang="en-US" sz="2400" b="0" dirty="0" smtClean="0">
                <a:solidFill>
                  <a:srgbClr val="FF0000"/>
                </a:solidFill>
                <a:effectLst/>
                <a:latin typeface="Times New Roman"/>
                <a:ea typeface="Times New Roman"/>
                <a:cs typeface="+mn-cs"/>
              </a:rPr>
            </a:br>
            <a:endParaRPr lang="ar-SA" dirty="0">
              <a:solidFill>
                <a:srgbClr val="FF0000"/>
              </a:solidFill>
            </a:endParaRPr>
          </a:p>
        </p:txBody>
      </p:sp>
      <p:sp>
        <p:nvSpPr>
          <p:cNvPr id="3" name="عنوان فرعي 2"/>
          <p:cNvSpPr>
            <a:spLocks noGrp="1"/>
          </p:cNvSpPr>
          <p:nvPr>
            <p:ph type="subTitle" idx="1"/>
          </p:nvPr>
        </p:nvSpPr>
        <p:spPr>
          <a:xfrm>
            <a:off x="533400" y="2285992"/>
            <a:ext cx="7854696" cy="4429156"/>
          </a:xfrm>
        </p:spPr>
        <p:txBody>
          <a:bodyPr/>
          <a:lstStyle/>
          <a:p>
            <a:pPr marR="0" algn="justLow">
              <a:spcBef>
                <a:spcPts val="0"/>
              </a:spcBef>
            </a:pPr>
            <a:r>
              <a:rPr lang="ar-SA" sz="2800" dirty="0" smtClean="0">
                <a:latin typeface="Times New Roman"/>
                <a:ea typeface="Times New Roman"/>
                <a:cs typeface="Simplified Arabic"/>
              </a:rPr>
              <a:t>بازدياد المسافة عن المنطقة المجهزة وقلة الانحدار في المناطق السهلة البعيدة عن أقدام الجبال يتحول نظام الأنهار </a:t>
            </a:r>
            <a:r>
              <a:rPr lang="ar-SA" sz="2800" dirty="0" err="1" smtClean="0">
                <a:latin typeface="Times New Roman"/>
                <a:ea typeface="Times New Roman"/>
                <a:cs typeface="Simplified Arabic"/>
              </a:rPr>
              <a:t>الظفائرية</a:t>
            </a:r>
            <a:r>
              <a:rPr lang="ar-SA" sz="2800" dirty="0" smtClean="0">
                <a:latin typeface="Times New Roman"/>
                <a:ea typeface="Times New Roman"/>
                <a:cs typeface="Simplified Arabic"/>
              </a:rPr>
              <a:t> إلى سهل فيضي واسع جداً تجري فيه الأنهار الملتوية التي يغلب على ترسباتها الرمال الناعمة والغرين والطين (</a:t>
            </a:r>
            <a:r>
              <a:rPr lang="en-US" sz="2800" dirty="0" smtClean="0">
                <a:latin typeface="Times New Roman"/>
                <a:ea typeface="Times New Roman"/>
                <a:cs typeface="Simplified Arabic"/>
              </a:rPr>
              <a:t>Fine Sand , Silt &amp; Clay</a:t>
            </a:r>
            <a:r>
              <a:rPr lang="ar-SA" sz="2800" dirty="0" smtClean="0">
                <a:latin typeface="Times New Roman"/>
                <a:ea typeface="Times New Roman"/>
                <a:cs typeface="Simplified Arabic"/>
              </a:rPr>
              <a:t>) وتتكون الحواجز المقوسة (</a:t>
            </a:r>
            <a:r>
              <a:rPr lang="en-US" sz="2800" dirty="0" smtClean="0">
                <a:latin typeface="Times New Roman"/>
                <a:ea typeface="Times New Roman"/>
                <a:cs typeface="Simplified Arabic"/>
              </a:rPr>
              <a:t>Point bars</a:t>
            </a:r>
            <a:r>
              <a:rPr lang="ar-SA" sz="2800" dirty="0" smtClean="0">
                <a:latin typeface="Times New Roman"/>
                <a:ea typeface="Times New Roman"/>
                <a:cs typeface="Simplified Arabic"/>
              </a:rPr>
              <a:t>) على الجهة الداخلية من </a:t>
            </a:r>
            <a:r>
              <a:rPr lang="ar-SA" sz="2800" dirty="0" err="1" smtClean="0">
                <a:latin typeface="Times New Roman"/>
                <a:ea typeface="Times New Roman"/>
                <a:cs typeface="Simplified Arabic"/>
              </a:rPr>
              <a:t>التواءات</a:t>
            </a:r>
            <a:r>
              <a:rPr lang="ar-SA" sz="2800" dirty="0" smtClean="0">
                <a:latin typeface="Times New Roman"/>
                <a:ea typeface="Times New Roman"/>
                <a:cs typeface="Simplified Arabic"/>
              </a:rPr>
              <a:t> النهر ويتميز العمود الطبقي في هذه الحالة بالحبيبات الناعمة إلى الأعلى (</a:t>
            </a:r>
            <a:r>
              <a:rPr lang="en-US" sz="2800" dirty="0" smtClean="0">
                <a:latin typeface="Times New Roman"/>
                <a:ea typeface="Times New Roman"/>
                <a:cs typeface="Simplified Arabic"/>
              </a:rPr>
              <a:t>Fining upward</a:t>
            </a:r>
            <a:r>
              <a:rPr lang="ar-SA" sz="2800" dirty="0" smtClean="0">
                <a:latin typeface="Times New Roman"/>
                <a:ea typeface="Times New Roman"/>
                <a:cs typeface="Simplified Arabic"/>
              </a:rPr>
              <a:t>) ويمكن التعرف على مختلف الدوارات الترسيبية في العمود </a:t>
            </a:r>
            <a:r>
              <a:rPr lang="ar-SA" sz="2800" dirty="0" err="1" smtClean="0">
                <a:latin typeface="Times New Roman"/>
                <a:ea typeface="Times New Roman"/>
                <a:cs typeface="Simplified Arabic"/>
              </a:rPr>
              <a:t>الطباقي</a:t>
            </a:r>
            <a:r>
              <a:rPr lang="ar-SA" sz="2800" dirty="0" smtClean="0">
                <a:latin typeface="Times New Roman"/>
                <a:ea typeface="Times New Roman"/>
                <a:cs typeface="Simplified Arabic"/>
              </a:rPr>
              <a:t> فتمثل كل منها تتابع </a:t>
            </a:r>
            <a:r>
              <a:rPr lang="ar-SA" sz="2800" dirty="0" err="1" smtClean="0">
                <a:latin typeface="Times New Roman"/>
                <a:ea typeface="Times New Roman"/>
                <a:cs typeface="Simplified Arabic"/>
              </a:rPr>
              <a:t>طباقي</a:t>
            </a:r>
            <a:r>
              <a:rPr lang="ar-SA" sz="2800" dirty="0" smtClean="0">
                <a:latin typeface="Times New Roman"/>
                <a:ea typeface="Times New Roman"/>
                <a:cs typeface="Simplified Arabic"/>
              </a:rPr>
              <a:t> تكون فيه الحبيبات الناعمة إلى الأعلى.</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714356"/>
            <a:ext cx="7851648" cy="1357322"/>
          </a:xfrm>
        </p:spPr>
        <p:txBody>
          <a:bodyPr>
            <a:normAutofit fontScale="90000"/>
          </a:bodyPr>
          <a:lstStyle/>
          <a:p>
            <a:pPr marR="45720" lvl="0" rtl="1">
              <a:spcBef>
                <a:spcPct val="20000"/>
              </a:spcBef>
            </a:pPr>
            <a:r>
              <a:rPr lang="ar-SA" sz="4000" dirty="0" smtClean="0">
                <a:solidFill>
                  <a:srgbClr val="FF0000"/>
                </a:solidFill>
                <a:effectLst/>
                <a:latin typeface="Constantia"/>
                <a:ea typeface="+mn-ea"/>
              </a:rPr>
              <a:t>2- بيئة البحيرات (</a:t>
            </a:r>
            <a:r>
              <a:rPr lang="en-US" sz="4000" dirty="0" smtClean="0">
                <a:solidFill>
                  <a:srgbClr val="FF0000"/>
                </a:solidFill>
                <a:effectLst/>
                <a:latin typeface="Constantia"/>
                <a:ea typeface="+mn-ea"/>
                <a:cs typeface="+mn-cs"/>
              </a:rPr>
              <a:t>Lakes Environment</a:t>
            </a:r>
            <a:r>
              <a:rPr lang="ar-SA" sz="4000" dirty="0" smtClean="0">
                <a:solidFill>
                  <a:srgbClr val="FF0000"/>
                </a:solidFill>
                <a:effectLst/>
                <a:latin typeface="Constantia"/>
                <a:ea typeface="+mn-ea"/>
              </a:rPr>
              <a:t>)</a:t>
            </a:r>
            <a:r>
              <a:rPr lang="en-US" sz="1800" b="0" dirty="0" smtClean="0">
                <a:solidFill>
                  <a:prstClr val="white"/>
                </a:solidFill>
                <a:effectLst/>
                <a:latin typeface="Constantia"/>
                <a:ea typeface="+mn-ea"/>
                <a:cs typeface="+mn-cs"/>
              </a:rPr>
              <a:t/>
            </a:r>
            <a:br>
              <a:rPr lang="en-US" sz="1800" b="0" dirty="0" smtClean="0">
                <a:solidFill>
                  <a:prstClr val="white"/>
                </a:solidFill>
                <a:effectLst/>
                <a:latin typeface="Constantia"/>
                <a:ea typeface="+mn-ea"/>
                <a:cs typeface="+mn-cs"/>
              </a:rPr>
            </a:br>
            <a:endParaRPr lang="ar-SA" dirty="0"/>
          </a:p>
        </p:txBody>
      </p:sp>
      <p:sp>
        <p:nvSpPr>
          <p:cNvPr id="3" name="عنوان فرعي 2"/>
          <p:cNvSpPr>
            <a:spLocks noGrp="1"/>
          </p:cNvSpPr>
          <p:nvPr>
            <p:ph type="subTitle" idx="1"/>
          </p:nvPr>
        </p:nvSpPr>
        <p:spPr>
          <a:xfrm>
            <a:off x="533400" y="1500174"/>
            <a:ext cx="8253442" cy="5072098"/>
          </a:xfrm>
        </p:spPr>
        <p:txBody>
          <a:bodyPr>
            <a:normAutofit fontScale="70000" lnSpcReduction="20000"/>
          </a:bodyPr>
          <a:lstStyle/>
          <a:p>
            <a:r>
              <a:rPr lang="ar-SA" sz="2900" b="1" dirty="0" smtClean="0"/>
              <a:t>تتميز ترسبات البحيرات بكونها دقيقة الحجم </a:t>
            </a:r>
            <a:r>
              <a:rPr lang="ar-SA" sz="2900" b="1" dirty="0" err="1" smtClean="0"/>
              <a:t>متطبقة</a:t>
            </a:r>
            <a:r>
              <a:rPr lang="ar-SA" sz="2900" b="1" dirty="0" smtClean="0"/>
              <a:t> تحتوي على متحجرات المياه العذبة وجود المتحجرات البحرية . الطاقة الترسيبية المؤثرة في هذه البيئة هي الطاقة الحرارية </a:t>
            </a:r>
            <a:r>
              <a:rPr lang="ar-SA" sz="2900" b="1" dirty="0" err="1" smtClean="0"/>
              <a:t>والكيمياوية</a:t>
            </a:r>
            <a:r>
              <a:rPr lang="ar-SA" sz="2900" b="1" dirty="0" smtClean="0"/>
              <a:t> ويكون تأثير الطاقية الحركية قليل جداً .</a:t>
            </a:r>
            <a:endParaRPr lang="en-US" sz="2900" b="1" dirty="0" smtClean="0"/>
          </a:p>
          <a:p>
            <a:r>
              <a:rPr lang="ar-SA" sz="2900" b="1" dirty="0" smtClean="0"/>
              <a:t>تتحدد هذه البيئة بشكل وحجم البحيرة وعمقها ، أما المواد الموجودة فتتدرج من الرمال الخشنة والناعمة إلى الغرين بالإضافة إلى الأملاح الذائبة ولا يشكل العامل الحياتي عاملاً مهماً في التأثير على نمط الترسيب في هذه البيئة </a:t>
            </a:r>
            <a:r>
              <a:rPr lang="ar-SA" sz="2900" b="1" dirty="0" err="1" smtClean="0"/>
              <a:t>وعتمد</a:t>
            </a:r>
            <a:r>
              <a:rPr lang="ar-SA" sz="2900" b="1" dirty="0" smtClean="0"/>
              <a:t> الموديل الترسيبي للبيئة البحرية على معدل التجهيز بالفتات الصخري وعلى المناخ وهناك عدة أنواع من البحيرات منها البحيرات الجليدية التي تتكون نتيجة ذوبان الثلاجات والبحيرات الهلالية الناتجة عن تغير مجرى النهر الملتوية ويمكن تصنيف البحيرات إلى نوعين رئيسيين هما :</a:t>
            </a:r>
            <a:endParaRPr lang="en-US" sz="2900" b="1" dirty="0" smtClean="0"/>
          </a:p>
          <a:p>
            <a:r>
              <a:rPr lang="ar-SA" sz="2900" b="1" dirty="0" smtClean="0"/>
              <a:t>البحيرات </a:t>
            </a:r>
            <a:r>
              <a:rPr lang="ar-SA" sz="2900" b="1" dirty="0" err="1" smtClean="0"/>
              <a:t>الدائمية</a:t>
            </a:r>
            <a:r>
              <a:rPr lang="ar-SA" sz="2900" b="1" dirty="0" smtClean="0"/>
              <a:t> والبحيرات الموسمية</a:t>
            </a:r>
            <a:endParaRPr lang="en-US" sz="2900" b="1" dirty="0" smtClean="0"/>
          </a:p>
          <a:p>
            <a:pPr lvl="0"/>
            <a:r>
              <a:rPr lang="ar-SA" sz="2900" b="1" dirty="0" smtClean="0"/>
              <a:t>البحيرات </a:t>
            </a:r>
            <a:r>
              <a:rPr lang="ar-SA" sz="2900" b="1" dirty="0" err="1" smtClean="0"/>
              <a:t>الدائمية</a:t>
            </a:r>
            <a:r>
              <a:rPr lang="ar-SA" sz="2900" b="1" dirty="0" smtClean="0"/>
              <a:t> (</a:t>
            </a:r>
            <a:r>
              <a:rPr lang="en-US" sz="2900" b="1" dirty="0" err="1" smtClean="0"/>
              <a:t>Permenent</a:t>
            </a:r>
            <a:r>
              <a:rPr lang="en-US" sz="2900" b="1" dirty="0" smtClean="0"/>
              <a:t> Lakes</a:t>
            </a:r>
            <a:r>
              <a:rPr lang="ar-SA" sz="2900" b="1" dirty="0" smtClean="0"/>
              <a:t>)</a:t>
            </a:r>
            <a:endParaRPr lang="en-US" sz="2900" b="1" dirty="0" smtClean="0"/>
          </a:p>
          <a:p>
            <a:r>
              <a:rPr lang="ar-SA" sz="2900" b="1" dirty="0" smtClean="0"/>
              <a:t>وتكون ذات رواسب فتاتيه غالباً ويتكون هذا النوع من البحيرات في المناطق الجبلية إذ يكون معدل التجهيز في الفتات كبير والأمطار غزيرة والبحيرات الموجودة في المناطق السهلية التي يكون فيها المناخ رطب ودافئ حيث يغلب وجود الترسبات </a:t>
            </a:r>
            <a:r>
              <a:rPr lang="ar-SA" sz="2900" b="1" dirty="0" err="1" smtClean="0"/>
              <a:t>الكلسية</a:t>
            </a:r>
            <a:r>
              <a:rPr lang="ar-SA" sz="2900" b="1" dirty="0" smtClean="0"/>
              <a:t> على الفتات الصخري الدقيق.</a:t>
            </a:r>
            <a:endParaRPr lang="en-US" sz="2900" b="1" dirty="0" smtClean="0"/>
          </a:p>
          <a:p>
            <a:pPr lvl="0"/>
            <a:r>
              <a:rPr lang="ar-SA" sz="2900" b="1" dirty="0" smtClean="0"/>
              <a:t>البحيرات الموسمية (</a:t>
            </a:r>
            <a:r>
              <a:rPr lang="en-US" sz="2900" b="1" dirty="0" smtClean="0"/>
              <a:t>Ephemeral Lakes</a:t>
            </a:r>
            <a:r>
              <a:rPr lang="ar-SA" sz="2900" b="1" dirty="0" smtClean="0"/>
              <a:t>) </a:t>
            </a:r>
            <a:endParaRPr lang="en-US" sz="2900" b="1" dirty="0" smtClean="0"/>
          </a:p>
          <a:p>
            <a:r>
              <a:rPr lang="ar-SA" sz="2900" b="1" dirty="0" smtClean="0"/>
              <a:t>توجد هذه البحيرات فترة زمنية قصيرة وتشمل الأحواض المغلقة في الصحاري (</a:t>
            </a:r>
            <a:r>
              <a:rPr lang="en-US" sz="2900" b="1" dirty="0" err="1" smtClean="0"/>
              <a:t>Palaya</a:t>
            </a:r>
            <a:r>
              <a:rPr lang="ar-SA" sz="2900" b="1" dirty="0" smtClean="0"/>
              <a:t>) حيث يكون التجهيز بالفتات الصخري قليل جداً والتبخر عالي والأمطار قليلة جداً يغلب الترسبات البحرية في هذه الحالة والترسبات </a:t>
            </a:r>
            <a:r>
              <a:rPr lang="ar-SA" sz="2900" b="1" dirty="0" err="1" smtClean="0"/>
              <a:t>الكلسية</a:t>
            </a:r>
            <a:r>
              <a:rPr lang="ar-SA" sz="2900" b="1" dirty="0" smtClean="0"/>
              <a:t> </a:t>
            </a:r>
            <a:r>
              <a:rPr lang="ar-SA" sz="2900" b="1" dirty="0" err="1" smtClean="0"/>
              <a:t>والمتبخرات</a:t>
            </a:r>
            <a:r>
              <a:rPr lang="ar-SA" sz="2900" b="1" dirty="0" smtClean="0"/>
              <a:t> بالإضافة إلى الحجر الطيني</a:t>
            </a:r>
            <a:r>
              <a:rPr lang="ar-SA" dirty="0" smtClean="0"/>
              <a:t>.</a:t>
            </a:r>
            <a:endParaRPr lang="en-US" dirty="0" smtClean="0"/>
          </a:p>
        </p:txBody>
      </p:sp>
    </p:spTree>
  </p:cSld>
  <p:clrMapOvr>
    <a:masterClrMapping/>
  </p:clrMapOvr>
  <p:transition>
    <p:push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بحيرة في تركيا.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3" name="شكل بيضاوي 2"/>
          <p:cNvSpPr/>
          <p:nvPr/>
        </p:nvSpPr>
        <p:spPr>
          <a:xfrm>
            <a:off x="6072198" y="214290"/>
            <a:ext cx="2571768" cy="10715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t>بحيرة في تركيا</a:t>
            </a:r>
            <a:endParaRPr lang="ar-SA" sz="3200" b="1" dirty="0"/>
          </a:p>
        </p:txBody>
      </p:sp>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3357554" y="2643182"/>
            <a:ext cx="2714644" cy="13573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FF00"/>
                </a:solidFill>
              </a:rPr>
              <a:t>stratigraphy</a:t>
            </a:r>
            <a:endParaRPr lang="en-US" sz="2000" b="1" dirty="0">
              <a:solidFill>
                <a:srgbClr val="FFFF00"/>
              </a:solidFill>
            </a:endParaRPr>
          </a:p>
        </p:txBody>
      </p:sp>
      <p:sp>
        <p:nvSpPr>
          <p:cNvPr id="3" name="مستطيل مستدير الزوايا 2"/>
          <p:cNvSpPr/>
          <p:nvPr/>
        </p:nvSpPr>
        <p:spPr>
          <a:xfrm>
            <a:off x="6858016" y="642918"/>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sedimentology</a:t>
            </a:r>
            <a:endParaRPr lang="en-US" dirty="0"/>
          </a:p>
        </p:txBody>
      </p:sp>
      <p:sp>
        <p:nvSpPr>
          <p:cNvPr id="4" name="مستطيل مستدير الزوايا 3"/>
          <p:cNvSpPr/>
          <p:nvPr/>
        </p:nvSpPr>
        <p:spPr>
          <a:xfrm>
            <a:off x="6929454" y="5786454"/>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Mineralogy </a:t>
            </a:r>
            <a:endParaRPr lang="en-US" dirty="0"/>
          </a:p>
        </p:txBody>
      </p:sp>
      <p:sp>
        <p:nvSpPr>
          <p:cNvPr id="5" name="مستطيل مستدير الزوايا 4"/>
          <p:cNvSpPr/>
          <p:nvPr/>
        </p:nvSpPr>
        <p:spPr>
          <a:xfrm>
            <a:off x="3857620" y="5929330"/>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Economic geology</a:t>
            </a:r>
            <a:endParaRPr lang="en-US" dirty="0"/>
          </a:p>
        </p:txBody>
      </p:sp>
      <p:sp>
        <p:nvSpPr>
          <p:cNvPr id="6" name="مستطيل مستدير الزوايا 5"/>
          <p:cNvSpPr/>
          <p:nvPr/>
        </p:nvSpPr>
        <p:spPr>
          <a:xfrm>
            <a:off x="428596" y="5929330"/>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Petrolume</a:t>
            </a:r>
            <a:r>
              <a:rPr lang="en-US" dirty="0" smtClean="0"/>
              <a:t> geology</a:t>
            </a:r>
            <a:endParaRPr lang="en-US" dirty="0"/>
          </a:p>
        </p:txBody>
      </p:sp>
      <p:sp>
        <p:nvSpPr>
          <p:cNvPr id="7" name="مستطيل مستدير الزوايا 6"/>
          <p:cNvSpPr/>
          <p:nvPr/>
        </p:nvSpPr>
        <p:spPr>
          <a:xfrm>
            <a:off x="3714744" y="142852"/>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Historical geology</a:t>
            </a:r>
            <a:endParaRPr lang="en-US" dirty="0"/>
          </a:p>
        </p:txBody>
      </p:sp>
      <p:sp>
        <p:nvSpPr>
          <p:cNvPr id="8" name="مستطيل مستدير الزوايا 7"/>
          <p:cNvSpPr/>
          <p:nvPr/>
        </p:nvSpPr>
        <p:spPr>
          <a:xfrm>
            <a:off x="428596" y="4786322"/>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Geochemistry </a:t>
            </a:r>
            <a:endParaRPr lang="en-US" dirty="0"/>
          </a:p>
        </p:txBody>
      </p:sp>
      <p:sp>
        <p:nvSpPr>
          <p:cNvPr id="9" name="مستطيل مستدير الزوايا 8"/>
          <p:cNvSpPr/>
          <p:nvPr/>
        </p:nvSpPr>
        <p:spPr>
          <a:xfrm>
            <a:off x="357158" y="1714488"/>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geophysics</a:t>
            </a:r>
            <a:endParaRPr lang="en-US" dirty="0"/>
          </a:p>
        </p:txBody>
      </p:sp>
      <p:sp>
        <p:nvSpPr>
          <p:cNvPr id="10" name="مستطيل مستدير الزوايا 9"/>
          <p:cNvSpPr/>
          <p:nvPr/>
        </p:nvSpPr>
        <p:spPr>
          <a:xfrm>
            <a:off x="357158" y="500042"/>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paleontology</a:t>
            </a:r>
            <a:endParaRPr lang="en-US" dirty="0"/>
          </a:p>
        </p:txBody>
      </p:sp>
      <p:sp>
        <p:nvSpPr>
          <p:cNvPr id="11" name="مستطيل مستدير الزوايا 10"/>
          <p:cNvSpPr/>
          <p:nvPr/>
        </p:nvSpPr>
        <p:spPr>
          <a:xfrm>
            <a:off x="7000892" y="1714488"/>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Sedimentary rocks</a:t>
            </a:r>
            <a:endParaRPr lang="en-US" dirty="0"/>
          </a:p>
        </p:txBody>
      </p:sp>
      <p:sp>
        <p:nvSpPr>
          <p:cNvPr id="12" name="مستطيل مستدير الزوايا 11"/>
          <p:cNvSpPr/>
          <p:nvPr/>
        </p:nvSpPr>
        <p:spPr>
          <a:xfrm>
            <a:off x="7000892" y="2786058"/>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Geotectonic </a:t>
            </a:r>
            <a:endParaRPr lang="en-US" dirty="0"/>
          </a:p>
        </p:txBody>
      </p:sp>
      <p:sp>
        <p:nvSpPr>
          <p:cNvPr id="13" name="مستطيل مستدير الزوايا 12"/>
          <p:cNvSpPr/>
          <p:nvPr/>
        </p:nvSpPr>
        <p:spPr>
          <a:xfrm>
            <a:off x="6929454" y="4429132"/>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Structure geology</a:t>
            </a:r>
            <a:endParaRPr lang="en-US" dirty="0"/>
          </a:p>
        </p:txBody>
      </p:sp>
      <p:sp>
        <p:nvSpPr>
          <p:cNvPr id="14" name="مستطيل مستدير الزوايا 13"/>
          <p:cNvSpPr/>
          <p:nvPr/>
        </p:nvSpPr>
        <p:spPr>
          <a:xfrm>
            <a:off x="357158" y="3214686"/>
            <a:ext cx="1643074"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paleoenvironment</a:t>
            </a:r>
            <a:endParaRPr lang="en-US" dirty="0"/>
          </a:p>
        </p:txBody>
      </p:sp>
      <p:cxnSp>
        <p:nvCxnSpPr>
          <p:cNvPr id="16" name="رابط كسهم مستقيم 15"/>
          <p:cNvCxnSpPr>
            <a:stCxn id="2" idx="0"/>
            <a:endCxn id="7" idx="2"/>
          </p:cNvCxnSpPr>
          <p:nvPr/>
        </p:nvCxnSpPr>
        <p:spPr>
          <a:xfrm rot="16200000" flipV="1">
            <a:off x="3732604" y="1660909"/>
            <a:ext cx="1785950" cy="17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رابط كسهم مستقيم 17"/>
          <p:cNvCxnSpPr/>
          <p:nvPr/>
        </p:nvCxnSpPr>
        <p:spPr>
          <a:xfrm flipV="1">
            <a:off x="5072066" y="1357298"/>
            <a:ext cx="1857388"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رابط كسهم مستقيم 19"/>
          <p:cNvCxnSpPr>
            <a:stCxn id="2" idx="7"/>
          </p:cNvCxnSpPr>
          <p:nvPr/>
        </p:nvCxnSpPr>
        <p:spPr>
          <a:xfrm rot="5400000" flipH="1" flipV="1">
            <a:off x="6024068" y="1936572"/>
            <a:ext cx="555965" cy="1254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رابط كسهم مستقيم 21"/>
          <p:cNvCxnSpPr>
            <a:stCxn id="2" idx="6"/>
            <a:endCxn id="12" idx="1"/>
          </p:cNvCxnSpPr>
          <p:nvPr/>
        </p:nvCxnSpPr>
        <p:spPr>
          <a:xfrm flipV="1">
            <a:off x="6072198" y="3143248"/>
            <a:ext cx="928694" cy="1785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رابط كسهم مستقيم 23"/>
          <p:cNvCxnSpPr/>
          <p:nvPr/>
        </p:nvCxnSpPr>
        <p:spPr>
          <a:xfrm>
            <a:off x="5929322" y="3643314"/>
            <a:ext cx="928694"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رابط كسهم مستقيم 25"/>
          <p:cNvCxnSpPr/>
          <p:nvPr/>
        </p:nvCxnSpPr>
        <p:spPr>
          <a:xfrm rot="16200000" flipH="1">
            <a:off x="5286380" y="4071942"/>
            <a:ext cx="1928826" cy="15001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رابط كسهم مستقيم 27"/>
          <p:cNvCxnSpPr>
            <a:stCxn id="2" idx="4"/>
            <a:endCxn id="5" idx="0"/>
          </p:cNvCxnSpPr>
          <p:nvPr/>
        </p:nvCxnSpPr>
        <p:spPr>
          <a:xfrm rot="5400000">
            <a:off x="3732604" y="4947058"/>
            <a:ext cx="1928826"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رابط كسهم مستقيم 29"/>
          <p:cNvCxnSpPr/>
          <p:nvPr/>
        </p:nvCxnSpPr>
        <p:spPr>
          <a:xfrm rot="5400000">
            <a:off x="1964513" y="3964785"/>
            <a:ext cx="2071702" cy="1857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رابط كسهم مستقيم 31"/>
          <p:cNvCxnSpPr/>
          <p:nvPr/>
        </p:nvCxnSpPr>
        <p:spPr>
          <a:xfrm rot="10800000" flipV="1">
            <a:off x="1785918" y="3571876"/>
            <a:ext cx="1571636"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رابط كسهم مستقيم 33"/>
          <p:cNvCxnSpPr>
            <a:stCxn id="2" idx="2"/>
          </p:cNvCxnSpPr>
          <p:nvPr/>
        </p:nvCxnSpPr>
        <p:spPr>
          <a:xfrm rot="10800000" flipV="1">
            <a:off x="2000232" y="3321842"/>
            <a:ext cx="1357322"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رابط كسهم مستقيم 35"/>
          <p:cNvCxnSpPr/>
          <p:nvPr/>
        </p:nvCxnSpPr>
        <p:spPr>
          <a:xfrm rot="10800000">
            <a:off x="2000232" y="1000108"/>
            <a:ext cx="1928826" cy="1714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رابط كسهم مستقيم 37"/>
          <p:cNvCxnSpPr>
            <a:endCxn id="9" idx="3"/>
          </p:cNvCxnSpPr>
          <p:nvPr/>
        </p:nvCxnSpPr>
        <p:spPr>
          <a:xfrm rot="10800000">
            <a:off x="2000232" y="2071678"/>
            <a:ext cx="1571636"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بحيرة بيكال في روسيا.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مستطيل 2"/>
          <p:cNvSpPr/>
          <p:nvPr/>
        </p:nvSpPr>
        <p:spPr>
          <a:xfrm>
            <a:off x="6500826" y="0"/>
            <a:ext cx="2643174" cy="92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b="1" dirty="0" smtClean="0"/>
              <a:t>بحيرة </a:t>
            </a:r>
            <a:r>
              <a:rPr lang="ar-SA" sz="3200" b="1" dirty="0" err="1" smtClean="0"/>
              <a:t>بيكال</a:t>
            </a:r>
            <a:r>
              <a:rPr lang="ar-SA" sz="3200" b="1" dirty="0" smtClean="0"/>
              <a:t> في روسيا</a:t>
            </a:r>
            <a:endParaRPr lang="ar-SA" sz="3200" b="1" dirty="0"/>
          </a:p>
        </p:txBody>
      </p:sp>
    </p:spTree>
  </p:cSld>
  <p:clrMapOvr>
    <a:masterClrMapping/>
  </p:clrMapOvr>
  <p:transition>
    <p:push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571480"/>
            <a:ext cx="7851648" cy="1000132"/>
          </a:xfrm>
        </p:spPr>
        <p:txBody>
          <a:bodyPr>
            <a:noAutofit/>
          </a:bodyPr>
          <a:lstStyle/>
          <a:p>
            <a:pPr marR="45720" lvl="0" rtl="1">
              <a:spcBef>
                <a:spcPct val="20000"/>
              </a:spcBef>
            </a:pPr>
            <a:r>
              <a:rPr lang="ar-SA" sz="1600" dirty="0" smtClean="0">
                <a:solidFill>
                  <a:srgbClr val="FF0000"/>
                </a:solidFill>
                <a:effectLst/>
                <a:latin typeface="Constantia"/>
                <a:ea typeface="+mn-ea"/>
              </a:rPr>
              <a:t>- </a:t>
            </a:r>
            <a:r>
              <a:rPr lang="ar-SA" sz="3200" dirty="0" smtClean="0">
                <a:solidFill>
                  <a:srgbClr val="FF0000"/>
                </a:solidFill>
                <a:effectLst/>
                <a:latin typeface="Constantia"/>
                <a:ea typeface="+mn-ea"/>
              </a:rPr>
              <a:t>بيئة المستنقعات (</a:t>
            </a:r>
            <a:r>
              <a:rPr lang="en-US" sz="3200" dirty="0" smtClean="0">
                <a:solidFill>
                  <a:srgbClr val="FF0000"/>
                </a:solidFill>
                <a:effectLst/>
                <a:latin typeface="Constantia"/>
                <a:ea typeface="+mn-ea"/>
                <a:cs typeface="+mn-cs"/>
              </a:rPr>
              <a:t>Swamp Environment</a:t>
            </a:r>
            <a:r>
              <a:rPr lang="ar-SA" sz="3200" dirty="0" smtClean="0">
                <a:solidFill>
                  <a:srgbClr val="FF0000"/>
                </a:solidFill>
                <a:effectLst/>
                <a:latin typeface="Constantia"/>
                <a:ea typeface="+mn-ea"/>
              </a:rPr>
              <a:t>)</a:t>
            </a:r>
            <a:r>
              <a:rPr lang="en-US" sz="1600" dirty="0" smtClean="0">
                <a:solidFill>
                  <a:srgbClr val="FF0000"/>
                </a:solidFill>
                <a:effectLst/>
                <a:latin typeface="Constantia"/>
                <a:ea typeface="+mn-ea"/>
                <a:cs typeface="+mn-cs"/>
              </a:rPr>
              <a:t/>
            </a:r>
            <a:br>
              <a:rPr lang="en-US" sz="1600" dirty="0" smtClean="0">
                <a:solidFill>
                  <a:srgbClr val="FF0000"/>
                </a:solidFill>
                <a:effectLst/>
                <a:latin typeface="Constantia"/>
                <a:ea typeface="+mn-ea"/>
                <a:cs typeface="+mn-cs"/>
              </a:rPr>
            </a:br>
            <a:endParaRPr lang="ar-SA" sz="4000" dirty="0">
              <a:solidFill>
                <a:srgbClr val="FF0000"/>
              </a:solidFill>
            </a:endParaRPr>
          </a:p>
        </p:txBody>
      </p:sp>
      <p:sp>
        <p:nvSpPr>
          <p:cNvPr id="3" name="عنوان فرعي 2"/>
          <p:cNvSpPr>
            <a:spLocks noGrp="1"/>
          </p:cNvSpPr>
          <p:nvPr>
            <p:ph type="subTitle" idx="1"/>
          </p:nvPr>
        </p:nvSpPr>
        <p:spPr>
          <a:xfrm>
            <a:off x="533400" y="1714488"/>
            <a:ext cx="7854696" cy="4929222"/>
          </a:xfrm>
        </p:spPr>
        <p:txBody>
          <a:bodyPr/>
          <a:lstStyle/>
          <a:p>
            <a:r>
              <a:rPr lang="ar-SA" dirty="0" smtClean="0"/>
              <a:t>المستنقعات هي كتل مائية ضحلة راكدة فيها لنباتات والماء فيها قد يكون عذباً </a:t>
            </a:r>
            <a:r>
              <a:rPr lang="ar-SA" dirty="0" err="1" smtClean="0"/>
              <a:t>او</a:t>
            </a:r>
            <a:r>
              <a:rPr lang="ar-SA" dirty="0" smtClean="0"/>
              <a:t> مالحاً اعتماداً على موقع المستنقع ، فالمستنقعات الساحلية يكون فيها الماء مالح أما المستنقعات البعيدة عن الساحل فيكون فيها الماء عذب . الطاقة الحركية يكون تأثيرها منعدم والطاقة الرئيسة المؤثرة هي الطاقة </a:t>
            </a:r>
            <a:r>
              <a:rPr lang="ar-SA" dirty="0" err="1" smtClean="0"/>
              <a:t>الكيمياوية</a:t>
            </a:r>
            <a:r>
              <a:rPr lang="ar-SA" dirty="0" smtClean="0"/>
              <a:t> والحرارية ويكون العامل الحياتي أكثر العوامل تأثيراً على طبيعة الترسبات المتجمعة ، أما الترسبات فأكثرها من الغرين الدقيق والأطيان والأملاح الذائبة</a:t>
            </a:r>
            <a:endParaRPr lang="ar-SA" dirty="0"/>
          </a:p>
        </p:txBody>
      </p:sp>
    </p:spTree>
  </p:cSld>
  <p:clrMapOvr>
    <a:masterClrMapping/>
  </p:clrMapOvr>
  <p:transition>
    <p:push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geo  photos\Florida_freshwater_marshes_usgov_imag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شكل بيضاوي 2"/>
          <p:cNvSpPr/>
          <p:nvPr/>
        </p:nvSpPr>
        <p:spPr>
          <a:xfrm>
            <a:off x="5429256" y="285728"/>
            <a:ext cx="3143272" cy="12858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smtClean="0"/>
              <a:t>Swamp </a:t>
            </a:r>
            <a:endParaRPr lang="ar-SA" sz="4800" b="1" dirty="0"/>
          </a:p>
        </p:txBody>
      </p:sp>
    </p:spTree>
  </p:cSld>
  <p:clrMapOvr>
    <a:masterClrMapping/>
  </p:clrMapOvr>
  <p:transition>
    <p:push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85728"/>
            <a:ext cx="7851648" cy="1000132"/>
          </a:xfrm>
        </p:spPr>
        <p:txBody>
          <a:bodyPr>
            <a:normAutofit fontScale="90000"/>
          </a:bodyPr>
          <a:lstStyle/>
          <a:p>
            <a:pPr marL="0" marR="0" rtl="1">
              <a:spcBef>
                <a:spcPts val="0"/>
              </a:spcBef>
              <a:spcAft>
                <a:spcPts val="0"/>
              </a:spcAft>
            </a:pPr>
            <a:r>
              <a:rPr lang="ar-SA" sz="3600" dirty="0" smtClean="0">
                <a:latin typeface="Times New Roman"/>
                <a:ea typeface="Times New Roman"/>
                <a:cs typeface="Simplified Arabic"/>
              </a:rPr>
              <a:t>البيئات الأرضية (</a:t>
            </a:r>
            <a:r>
              <a:rPr lang="en-US" sz="3600" dirty="0" smtClean="0">
                <a:latin typeface="Times New Roman"/>
                <a:ea typeface="Times New Roman"/>
                <a:cs typeface="Simplified Arabic"/>
              </a:rPr>
              <a:t>Terrestrial Environments</a:t>
            </a:r>
            <a:r>
              <a:rPr lang="ar-SA" sz="3600" dirty="0" smtClean="0">
                <a:latin typeface="Times New Roman"/>
                <a:ea typeface="Times New Roman"/>
                <a:cs typeface="Simplified Arabic"/>
              </a:rPr>
              <a:t>)</a:t>
            </a:r>
            <a:r>
              <a:rPr lang="en-US" sz="5400" dirty="0" smtClean="0">
                <a:latin typeface="Times New Roman"/>
                <a:ea typeface="Times New Roman"/>
              </a:rPr>
              <a:t/>
            </a:r>
            <a:br>
              <a:rPr lang="en-US" sz="5400" dirty="0" smtClean="0">
                <a:latin typeface="Times New Roman"/>
                <a:ea typeface="Times New Roman"/>
              </a:rPr>
            </a:br>
            <a:endParaRPr lang="ar-SA" dirty="0"/>
          </a:p>
        </p:txBody>
      </p:sp>
      <p:sp>
        <p:nvSpPr>
          <p:cNvPr id="3" name="عنوان فرعي 2"/>
          <p:cNvSpPr>
            <a:spLocks noGrp="1"/>
          </p:cNvSpPr>
          <p:nvPr>
            <p:ph type="subTitle" idx="1"/>
          </p:nvPr>
        </p:nvSpPr>
        <p:spPr>
          <a:xfrm>
            <a:off x="533400" y="1643050"/>
            <a:ext cx="7854696" cy="5000660"/>
          </a:xfrm>
        </p:spPr>
        <p:txBody>
          <a:bodyPr/>
          <a:lstStyle/>
          <a:p>
            <a:pPr marL="342900" marR="0" lvl="0" indent="-342900" algn="justLow">
              <a:spcBef>
                <a:spcPts val="0"/>
              </a:spcBef>
              <a:buFont typeface="+mj-lt"/>
              <a:buAutoNum type="arabicPeriod"/>
              <a:tabLst>
                <a:tab pos="228600" algn="l"/>
              </a:tabLst>
            </a:pPr>
            <a:r>
              <a:rPr lang="ar-SA" sz="2800" dirty="0" smtClean="0">
                <a:latin typeface="Times New Roman"/>
                <a:ea typeface="Times New Roman"/>
                <a:cs typeface="Simplified Arabic"/>
              </a:rPr>
              <a:t>البيئة الصحراوية (</a:t>
            </a:r>
            <a:r>
              <a:rPr lang="en-US" sz="2800" dirty="0" smtClean="0">
                <a:latin typeface="Times New Roman"/>
                <a:ea typeface="Times New Roman"/>
                <a:cs typeface="Simplified Arabic"/>
              </a:rPr>
              <a:t>Desert Environment</a:t>
            </a:r>
            <a:r>
              <a:rPr lang="ar-SA" sz="2800" dirty="0" smtClean="0">
                <a:latin typeface="Times New Roman"/>
                <a:ea typeface="Times New Roman"/>
                <a:cs typeface="Simplified Arabic"/>
              </a:rPr>
              <a:t>)</a:t>
            </a:r>
            <a:endParaRPr lang="en-US" sz="2400" dirty="0" smtClean="0">
              <a:latin typeface="Times New Roman"/>
              <a:ea typeface="Times New Roman"/>
            </a:endParaRPr>
          </a:p>
          <a:p>
            <a:pPr marR="0" algn="justLow">
              <a:spcBef>
                <a:spcPts val="0"/>
              </a:spcBef>
            </a:pPr>
            <a:r>
              <a:rPr lang="ar-SA" sz="2800" dirty="0" smtClean="0">
                <a:latin typeface="Times New Roman"/>
                <a:ea typeface="Times New Roman"/>
                <a:cs typeface="Simplified Arabic"/>
              </a:rPr>
              <a:t>البيئة الصحراوية هي ليست بيئة هوائية فقط بل تلعب الأنهار </a:t>
            </a:r>
            <a:r>
              <a:rPr lang="ar-SA" sz="2800" dirty="0" smtClean="0">
                <a:solidFill>
                  <a:srgbClr val="FF0000"/>
                </a:solidFill>
                <a:latin typeface="Times New Roman"/>
                <a:ea typeface="Times New Roman"/>
                <a:cs typeface="Simplified Arabic"/>
              </a:rPr>
              <a:t>الدفينة</a:t>
            </a:r>
            <a:r>
              <a:rPr lang="ar-SA" sz="2800" dirty="0" smtClean="0">
                <a:latin typeface="Times New Roman"/>
                <a:ea typeface="Times New Roman"/>
                <a:cs typeface="Simplified Arabic"/>
              </a:rPr>
              <a:t> وبحيرات الأحواض المغلقة دوراً كبيراً في التأثير على طبيعة الترسبات الصحراوية وتعتبر الطاقة الحركية للرياح وتيارات الأنهار </a:t>
            </a:r>
            <a:r>
              <a:rPr lang="ar-SA" sz="2800" dirty="0" smtClean="0">
                <a:solidFill>
                  <a:srgbClr val="FF0000"/>
                </a:solidFill>
                <a:latin typeface="Times New Roman"/>
                <a:ea typeface="Times New Roman"/>
                <a:cs typeface="Simplified Arabic"/>
              </a:rPr>
              <a:t>الدفينة</a:t>
            </a:r>
            <a:r>
              <a:rPr lang="ar-SA" sz="2800" dirty="0" smtClean="0">
                <a:latin typeface="Times New Roman"/>
                <a:ea typeface="Times New Roman"/>
                <a:cs typeface="Simplified Arabic"/>
              </a:rPr>
              <a:t> هي العامل الرئيسي بالإضافة إلى الطاقة الحرارية المؤثرة على سرعة التبخر في الأحواض المغلقة.</a:t>
            </a:r>
            <a:endParaRPr lang="en-US" sz="2400" dirty="0" smtClean="0">
              <a:latin typeface="Times New Roman"/>
              <a:ea typeface="Times New Roman"/>
            </a:endParaRPr>
          </a:p>
          <a:p>
            <a:pPr marR="0" algn="justLow">
              <a:spcBef>
                <a:spcPts val="0"/>
              </a:spcBef>
            </a:pPr>
            <a:r>
              <a:rPr lang="ar-SA" sz="2800" dirty="0" smtClean="0">
                <a:latin typeface="Times New Roman"/>
                <a:ea typeface="Times New Roman"/>
                <a:cs typeface="Simplified Arabic"/>
              </a:rPr>
              <a:t>المواد المترسبة في هذه البيئة هي الفتات الخشن من الحصى إلى الرمال الناعمة والغرين الدقيق التي قد تختلط </a:t>
            </a:r>
            <a:r>
              <a:rPr lang="ar-SA" sz="2800" dirty="0" err="1" smtClean="0">
                <a:latin typeface="Times New Roman"/>
                <a:ea typeface="Times New Roman"/>
                <a:cs typeface="Simplified Arabic"/>
              </a:rPr>
              <a:t>بالمتبخرات</a:t>
            </a:r>
            <a:r>
              <a:rPr lang="ar-SA" sz="2800" dirty="0" smtClean="0">
                <a:latin typeface="Times New Roman"/>
                <a:ea typeface="Times New Roman"/>
                <a:cs typeface="Simplified Arabic"/>
              </a:rPr>
              <a:t> وليس للعامل الحياتي أي دور يذكر على طبيعة الترسبات الصحراوية.</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851648" cy="57136"/>
          </a:xfrm>
        </p:spPr>
        <p:txBody>
          <a:bodyPr>
            <a:normAutofit fontScale="90000"/>
          </a:bodyPr>
          <a:lstStyle/>
          <a:p>
            <a:endParaRPr lang="en-US" dirty="0"/>
          </a:p>
        </p:txBody>
      </p:sp>
      <p:sp>
        <p:nvSpPr>
          <p:cNvPr id="3" name="Subtitle 2"/>
          <p:cNvSpPr>
            <a:spLocks noGrp="1"/>
          </p:cNvSpPr>
          <p:nvPr>
            <p:ph type="subTitle" idx="1"/>
          </p:nvPr>
        </p:nvSpPr>
        <p:spPr>
          <a:xfrm flipV="1">
            <a:off x="533400" y="4981136"/>
            <a:ext cx="7854696" cy="90938"/>
          </a:xfrm>
        </p:spPr>
        <p:txBody>
          <a:bodyPr>
            <a:normAutofit fontScale="25000" lnSpcReduction="20000"/>
          </a:bodyPr>
          <a:lstStyle/>
          <a:p>
            <a:endParaRPr lang="en-US" dirty="0"/>
          </a:p>
        </p:txBody>
      </p:sp>
      <p:pic>
        <p:nvPicPr>
          <p:cNvPr id="1026" name="Picture 2" descr="E:\صور قديمة\صور 2\الصحراء\image9241.jpg"/>
          <p:cNvPicPr>
            <a:picLocks noChangeAspect="1" noChangeArrowheads="1"/>
          </p:cNvPicPr>
          <p:nvPr/>
        </p:nvPicPr>
        <p:blipFill>
          <a:blip r:embed="rId2" cstate="print"/>
          <a:srcRect/>
          <a:stretch>
            <a:fillRect/>
          </a:stretch>
        </p:blipFill>
        <p:spPr bwMode="auto">
          <a:xfrm>
            <a:off x="28907" y="0"/>
            <a:ext cx="9115093" cy="6858000"/>
          </a:xfrm>
          <a:prstGeom prst="rect">
            <a:avLst/>
          </a:prstGeom>
          <a:noFill/>
        </p:spPr>
      </p:pic>
      <p:sp>
        <p:nvSpPr>
          <p:cNvPr id="5" name="Rectangle 4"/>
          <p:cNvSpPr/>
          <p:nvPr/>
        </p:nvSpPr>
        <p:spPr>
          <a:xfrm>
            <a:off x="2534011" y="1961225"/>
            <a:ext cx="3876578" cy="1508105"/>
          </a:xfrm>
          <a:prstGeom prst="rect">
            <a:avLst/>
          </a:prstGeom>
        </p:spPr>
        <p:txBody>
          <a:bodyPr wrap="square">
            <a:spAutoFit/>
          </a:bodyPr>
          <a:lstStyle/>
          <a:p>
            <a:pPr marL="342900" marR="0" lvl="0" indent="-342900" algn="justLow">
              <a:spcBef>
                <a:spcPts val="0"/>
              </a:spcBef>
              <a:buFont typeface="+mj-lt"/>
              <a:buAutoNum type="arabicPeriod"/>
              <a:tabLst>
                <a:tab pos="228600" algn="l"/>
              </a:tabLst>
            </a:pPr>
            <a:r>
              <a:rPr lang="ar-SA" sz="3200" b="1" dirty="0" smtClean="0">
                <a:solidFill>
                  <a:schemeClr val="bg2">
                    <a:lumMod val="60000"/>
                    <a:lumOff val="40000"/>
                  </a:schemeClr>
                </a:solidFill>
                <a:latin typeface="Times New Roman"/>
                <a:ea typeface="Times New Roman"/>
                <a:cs typeface="Simplified Arabic"/>
              </a:rPr>
              <a:t>البيئة الصحراوية (</a:t>
            </a:r>
            <a:r>
              <a:rPr lang="en-US" sz="3200" b="1" dirty="0" smtClean="0">
                <a:solidFill>
                  <a:schemeClr val="bg2">
                    <a:lumMod val="60000"/>
                    <a:lumOff val="40000"/>
                  </a:schemeClr>
                </a:solidFill>
                <a:latin typeface="Times New Roman"/>
                <a:ea typeface="Times New Roman"/>
                <a:cs typeface="Simplified Arabic"/>
              </a:rPr>
              <a:t>Environment</a:t>
            </a:r>
            <a:r>
              <a:rPr lang="ar-SA" sz="3200" b="1" dirty="0" smtClean="0">
                <a:solidFill>
                  <a:schemeClr val="bg2">
                    <a:lumMod val="60000"/>
                    <a:lumOff val="40000"/>
                  </a:schemeClr>
                </a:solidFill>
                <a:latin typeface="Times New Roman"/>
                <a:ea typeface="Times New Roman"/>
                <a:cs typeface="Simplified Arabic"/>
              </a:rPr>
              <a:t>)</a:t>
            </a:r>
            <a:r>
              <a:rPr lang="en-US" sz="2800" b="1" dirty="0" smtClean="0">
                <a:solidFill>
                  <a:schemeClr val="bg2">
                    <a:lumMod val="60000"/>
                    <a:lumOff val="40000"/>
                  </a:schemeClr>
                </a:solidFill>
                <a:latin typeface="Times New Roman"/>
                <a:ea typeface="Times New Roman"/>
                <a:cs typeface="Simplified Arabic"/>
              </a:rPr>
              <a:t> Desert </a:t>
            </a:r>
            <a:endParaRPr lang="en-US" sz="2800" b="1" dirty="0" smtClean="0">
              <a:solidFill>
                <a:schemeClr val="bg2">
                  <a:lumMod val="60000"/>
                  <a:lumOff val="40000"/>
                </a:schemeClr>
              </a:solidFill>
              <a:latin typeface="Times New Roman"/>
              <a:ea typeface="Times New Roman"/>
            </a:endParaRPr>
          </a:p>
        </p:txBody>
      </p:sp>
    </p:spTree>
  </p:cSld>
  <p:clrMapOvr>
    <a:masterClrMapping/>
  </p:clrMapOvr>
  <p:transition>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14446"/>
          </a:xfrm>
        </p:spPr>
        <p:txBody>
          <a:bodyPr>
            <a:normAutofit fontScale="90000"/>
          </a:bodyPr>
          <a:lstStyle/>
          <a:p>
            <a:pPr lvl="0" rtl="1">
              <a:spcBef>
                <a:spcPts val="0"/>
              </a:spcBef>
            </a:pPr>
            <a:r>
              <a:rPr lang="ar-SA" sz="2700" dirty="0" smtClean="0">
                <a:solidFill>
                  <a:srgbClr val="FFC000"/>
                </a:solidFill>
                <a:effectLst/>
                <a:latin typeface="Times New Roman"/>
                <a:ea typeface="Times New Roman"/>
                <a:cs typeface="Simplified Arabic"/>
              </a:rPr>
              <a:t>يمكن تقسم الترسبات في هذه البيئة إلى عدة أنواع وكما يلي:</a:t>
            </a:r>
            <a:r>
              <a:rPr lang="en-US" sz="2400" b="0" dirty="0" smtClean="0">
                <a:solidFill>
                  <a:prstClr val="white"/>
                </a:solidFill>
                <a:effectLst/>
                <a:latin typeface="Times New Roman"/>
                <a:ea typeface="Times New Roman"/>
                <a:cs typeface="+mn-cs"/>
              </a:rPr>
              <a:t/>
            </a:r>
            <a:br>
              <a:rPr lang="en-US" sz="2400" b="0" dirty="0" smtClean="0">
                <a:solidFill>
                  <a:prstClr val="white"/>
                </a:solidFill>
                <a:effectLst/>
                <a:latin typeface="Times New Roman"/>
                <a:ea typeface="Times New Roman"/>
                <a:cs typeface="+mn-cs"/>
              </a:rPr>
            </a:br>
            <a:endParaRPr lang="ar-SA" dirty="0"/>
          </a:p>
        </p:txBody>
      </p:sp>
      <p:sp>
        <p:nvSpPr>
          <p:cNvPr id="3" name="عنوان فرعي 2"/>
          <p:cNvSpPr>
            <a:spLocks noGrp="1"/>
          </p:cNvSpPr>
          <p:nvPr>
            <p:ph type="subTitle" idx="1"/>
          </p:nvPr>
        </p:nvSpPr>
        <p:spPr>
          <a:xfrm>
            <a:off x="500034" y="1928802"/>
            <a:ext cx="7854696" cy="4714908"/>
          </a:xfrm>
        </p:spPr>
        <p:txBody>
          <a:bodyPr>
            <a:normAutofit lnSpcReduction="10000"/>
          </a:bodyPr>
          <a:lstStyle/>
          <a:p>
            <a:pPr lvl="0"/>
            <a:r>
              <a:rPr lang="ar-SA" dirty="0" smtClean="0">
                <a:solidFill>
                  <a:srgbClr val="FFC000"/>
                </a:solidFill>
              </a:rPr>
              <a:t>الكثبان الرملية (</a:t>
            </a:r>
            <a:r>
              <a:rPr lang="en-US" dirty="0" smtClean="0">
                <a:solidFill>
                  <a:srgbClr val="FFC000"/>
                </a:solidFill>
              </a:rPr>
              <a:t>Sand Dun</a:t>
            </a:r>
            <a:r>
              <a:rPr lang="en-US" dirty="0" smtClean="0"/>
              <a:t>es</a:t>
            </a:r>
            <a:r>
              <a:rPr lang="ar-SA" dirty="0" smtClean="0"/>
              <a:t>)</a:t>
            </a:r>
            <a:endParaRPr lang="en-US" dirty="0" smtClean="0"/>
          </a:p>
          <a:p>
            <a:r>
              <a:rPr lang="ar-SA" dirty="0" smtClean="0"/>
              <a:t>تتكون الكثبان الرملية بفعل الرياح وعلى عدة أشكال وتتميز </a:t>
            </a:r>
            <a:r>
              <a:rPr lang="ar-SA" dirty="0" err="1" smtClean="0"/>
              <a:t>بالتطبق</a:t>
            </a:r>
            <a:r>
              <a:rPr lang="ar-SA" dirty="0" smtClean="0"/>
              <a:t> المتقاطع الكبير والحبيبات الرملية الجيدة التدوير والفرز والتي تترسب </a:t>
            </a:r>
            <a:r>
              <a:rPr lang="ar-SA" dirty="0" err="1" smtClean="0"/>
              <a:t>متطبقة</a:t>
            </a:r>
            <a:r>
              <a:rPr lang="ar-SA" dirty="0" smtClean="0"/>
              <a:t>.</a:t>
            </a:r>
            <a:endParaRPr lang="en-US" dirty="0" smtClean="0"/>
          </a:p>
          <a:p>
            <a:pPr lvl="0"/>
            <a:r>
              <a:rPr lang="ar-SA" dirty="0" err="1" smtClean="0">
                <a:solidFill>
                  <a:srgbClr val="FFC000"/>
                </a:solidFill>
              </a:rPr>
              <a:t>اللوس</a:t>
            </a:r>
            <a:r>
              <a:rPr lang="ar-SA" dirty="0" smtClean="0">
                <a:solidFill>
                  <a:srgbClr val="FFC000"/>
                </a:solidFill>
              </a:rPr>
              <a:t> (</a:t>
            </a:r>
            <a:r>
              <a:rPr lang="en-US" dirty="0" smtClean="0">
                <a:solidFill>
                  <a:srgbClr val="FFC000"/>
                </a:solidFill>
              </a:rPr>
              <a:t>Loss deposits</a:t>
            </a:r>
            <a:r>
              <a:rPr lang="ar-SA" dirty="0" smtClean="0">
                <a:solidFill>
                  <a:srgbClr val="FFC000"/>
                </a:solidFill>
              </a:rPr>
              <a:t>)</a:t>
            </a:r>
            <a:endParaRPr lang="en-US" dirty="0" smtClean="0">
              <a:solidFill>
                <a:srgbClr val="FFC000"/>
              </a:solidFill>
            </a:endParaRPr>
          </a:p>
          <a:p>
            <a:r>
              <a:rPr lang="ar-SA" dirty="0" smtClean="0"/>
              <a:t>ترسبات دقيقة من السلت الناعم المتجانس حملتها الرياح أثناء العواصف الترابية إلى مسافات بعيدة ويعتقد إنها نقلت من ترسبات الثلاجات بواسطة الرياح.</a:t>
            </a:r>
            <a:endParaRPr lang="en-US" dirty="0" smtClean="0"/>
          </a:p>
          <a:p>
            <a:pPr lvl="0"/>
            <a:r>
              <a:rPr lang="ar-SA" dirty="0" smtClean="0"/>
              <a:t>الأحواض</a:t>
            </a:r>
            <a:r>
              <a:rPr lang="ar-SA" dirty="0" smtClean="0">
                <a:solidFill>
                  <a:srgbClr val="FFC000"/>
                </a:solidFill>
              </a:rPr>
              <a:t> المغلقة (</a:t>
            </a:r>
            <a:r>
              <a:rPr lang="en-US" dirty="0" err="1" smtClean="0">
                <a:solidFill>
                  <a:srgbClr val="FFC000"/>
                </a:solidFill>
              </a:rPr>
              <a:t>Plage</a:t>
            </a:r>
            <a:r>
              <a:rPr lang="ar-SA" dirty="0" smtClean="0">
                <a:solidFill>
                  <a:srgbClr val="FFC000"/>
                </a:solidFill>
              </a:rPr>
              <a:t>) والسبخة الداخلية</a:t>
            </a:r>
            <a:endParaRPr lang="en-US" dirty="0" smtClean="0">
              <a:solidFill>
                <a:srgbClr val="FFC000"/>
              </a:solidFill>
            </a:endParaRPr>
          </a:p>
          <a:p>
            <a:r>
              <a:rPr lang="ar-SA" dirty="0" smtClean="0"/>
              <a:t>وتشمل البحيرات الصحراوية الوقتية حيث تترسب المواد </a:t>
            </a:r>
            <a:r>
              <a:rPr lang="ar-SA" dirty="0" err="1" smtClean="0"/>
              <a:t>الفتاتية</a:t>
            </a:r>
            <a:r>
              <a:rPr lang="ar-SA" dirty="0" smtClean="0"/>
              <a:t> الدقيقة وتتكون السبخة والترسبات الملحية نتيجة التبخر</a:t>
            </a:r>
            <a:endParaRPr lang="ar-SA" dirty="0"/>
          </a:p>
        </p:txBody>
      </p:sp>
    </p:spTree>
  </p:cSld>
  <p:clrMapOvr>
    <a:masterClrMapping/>
  </p:clrMapOvr>
  <p:transition>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الصحراء\DSC_0601san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الصحراء\image9241.jpg"/>
          <p:cNvPicPr>
            <a:picLocks noChangeAspect="1" noChangeArrowheads="1"/>
          </p:cNvPicPr>
          <p:nvPr/>
        </p:nvPicPr>
        <p:blipFill>
          <a:blip r:embed="rId2" cstate="print"/>
          <a:srcRect/>
          <a:stretch>
            <a:fillRect/>
          </a:stretch>
        </p:blipFill>
        <p:spPr bwMode="auto">
          <a:xfrm>
            <a:off x="-20443" y="0"/>
            <a:ext cx="9184886" cy="6858000"/>
          </a:xfrm>
          <a:prstGeom prst="rect">
            <a:avLst/>
          </a:prstGeom>
          <a:noFill/>
        </p:spPr>
      </p:pic>
    </p:spTree>
  </p:cSld>
  <p:clrMapOvr>
    <a:masterClrMapping/>
  </p:clrMapOvr>
  <p:transition>
    <p:push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1714512"/>
          </a:xfrm>
        </p:spPr>
        <p:txBody>
          <a:bodyPr>
            <a:normAutofit/>
          </a:bodyPr>
          <a:lstStyle/>
          <a:p>
            <a:pPr marL="342900" lvl="0" indent="-342900" rtl="1">
              <a:spcBef>
                <a:spcPts val="0"/>
              </a:spcBef>
              <a:tabLst>
                <a:tab pos="228600" algn="l"/>
              </a:tabLst>
            </a:pPr>
            <a:r>
              <a:rPr lang="ar-SA" sz="3600" dirty="0" smtClean="0">
                <a:solidFill>
                  <a:srgbClr val="FF0000"/>
                </a:solidFill>
                <a:effectLst/>
                <a:latin typeface="Times New Roman"/>
                <a:ea typeface="Times New Roman"/>
                <a:cs typeface="Simplified Arabic"/>
              </a:rPr>
              <a:t>بيئة الثلاجات (</a:t>
            </a:r>
            <a:r>
              <a:rPr lang="en-US" sz="3600" dirty="0" smtClean="0">
                <a:solidFill>
                  <a:srgbClr val="FF0000"/>
                </a:solidFill>
                <a:effectLst/>
                <a:latin typeface="Times New Roman"/>
                <a:ea typeface="Times New Roman"/>
                <a:cs typeface="Simplified Arabic"/>
              </a:rPr>
              <a:t>Glacial Environment</a:t>
            </a:r>
            <a:r>
              <a:rPr lang="ar-SA" sz="3600" dirty="0" smtClean="0">
                <a:solidFill>
                  <a:srgbClr val="FF0000"/>
                </a:solidFill>
                <a:effectLst/>
                <a:latin typeface="Times New Roman"/>
                <a:ea typeface="Times New Roman"/>
                <a:cs typeface="Simplified Arabic"/>
              </a:rPr>
              <a:t>)</a:t>
            </a:r>
            <a:r>
              <a:rPr lang="en-US" sz="2200" b="0" dirty="0" smtClean="0">
                <a:solidFill>
                  <a:prstClr val="white"/>
                </a:solidFill>
                <a:effectLst/>
                <a:latin typeface="Times New Roman"/>
                <a:ea typeface="Times New Roman"/>
                <a:cs typeface="+mn-cs"/>
              </a:rPr>
              <a:t/>
            </a:r>
            <a:br>
              <a:rPr lang="en-US" sz="2200" b="0" dirty="0" smtClean="0">
                <a:solidFill>
                  <a:prstClr val="white"/>
                </a:solidFill>
                <a:effectLst/>
                <a:latin typeface="Times New Roman"/>
                <a:ea typeface="Times New Roman"/>
                <a:cs typeface="+mn-cs"/>
              </a:rPr>
            </a:br>
            <a:endParaRPr lang="ar-SA" dirty="0"/>
          </a:p>
        </p:txBody>
      </p:sp>
      <p:sp>
        <p:nvSpPr>
          <p:cNvPr id="3" name="عنوان فرعي 2"/>
          <p:cNvSpPr>
            <a:spLocks noGrp="1"/>
          </p:cNvSpPr>
          <p:nvPr>
            <p:ph type="subTitle" idx="1"/>
          </p:nvPr>
        </p:nvSpPr>
        <p:spPr>
          <a:xfrm>
            <a:off x="533400" y="2285992"/>
            <a:ext cx="7854696" cy="4429156"/>
          </a:xfrm>
        </p:spPr>
        <p:txBody>
          <a:bodyPr>
            <a:normAutofit fontScale="85000" lnSpcReduction="10000"/>
          </a:bodyPr>
          <a:lstStyle/>
          <a:p>
            <a:pPr marR="0" algn="justLow">
              <a:spcBef>
                <a:spcPts val="0"/>
              </a:spcBef>
            </a:pPr>
            <a:r>
              <a:rPr lang="ar-SA" sz="2800" dirty="0" smtClean="0">
                <a:latin typeface="Times New Roman"/>
                <a:ea typeface="Times New Roman"/>
                <a:cs typeface="Simplified Arabic"/>
              </a:rPr>
              <a:t>ينقل الفتات الصخري والأحجار المختلفة بواسطة الثلاجات حيث تكون الطاقة الحركية للثلاجة هي العامل الرئيسي المؤثر في هذه البيئة ولا يكون للعامل الحياتي </a:t>
            </a:r>
            <a:r>
              <a:rPr lang="ar-SA" sz="2800" dirty="0" err="1" smtClean="0">
                <a:latin typeface="Times New Roman"/>
                <a:ea typeface="Times New Roman"/>
                <a:cs typeface="Simplified Arabic"/>
              </a:rPr>
              <a:t>اثراً</a:t>
            </a:r>
            <a:r>
              <a:rPr lang="ar-SA" sz="2800" dirty="0" smtClean="0">
                <a:latin typeface="Times New Roman"/>
                <a:ea typeface="Times New Roman"/>
                <a:cs typeface="Simplified Arabic"/>
              </a:rPr>
              <a:t> مهماً في هذه البيئة وتقسم ترسبات الثلاجة إلى:</a:t>
            </a:r>
            <a:endParaRPr lang="en-US" sz="2400" dirty="0" smtClean="0">
              <a:latin typeface="Times New Roman"/>
              <a:ea typeface="Times New Roman"/>
            </a:endParaRPr>
          </a:p>
          <a:p>
            <a:pPr marL="342900" marR="0" lvl="0" indent="-342900" algn="justLow">
              <a:spcBef>
                <a:spcPts val="0"/>
              </a:spcBef>
              <a:buFont typeface="+mj-cs"/>
              <a:buAutoNum type="arabic1Minus"/>
              <a:tabLst>
                <a:tab pos="228600" algn="l"/>
              </a:tabLst>
            </a:pPr>
            <a:r>
              <a:rPr lang="ar-SA" sz="2800" b="1" dirty="0" smtClean="0">
                <a:solidFill>
                  <a:srgbClr val="FF0000"/>
                </a:solidFill>
                <a:latin typeface="Times New Roman"/>
                <a:ea typeface="Times New Roman"/>
                <a:cs typeface="Simplified Arabic"/>
              </a:rPr>
              <a:t>الركام الصخري (</a:t>
            </a:r>
            <a:r>
              <a:rPr lang="en-US" sz="2800" b="1" dirty="0" smtClean="0">
                <a:solidFill>
                  <a:srgbClr val="FF0000"/>
                </a:solidFill>
                <a:latin typeface="Times New Roman"/>
                <a:ea typeface="Times New Roman"/>
                <a:cs typeface="Simplified Arabic"/>
              </a:rPr>
              <a:t>Till</a:t>
            </a:r>
            <a:r>
              <a:rPr lang="ar-SA" sz="2800" b="1" dirty="0" smtClean="0">
                <a:solidFill>
                  <a:srgbClr val="FF0000"/>
                </a:solidFill>
                <a:latin typeface="Times New Roman"/>
                <a:ea typeface="Times New Roman"/>
                <a:cs typeface="Simplified Arabic"/>
              </a:rPr>
              <a:t>)</a:t>
            </a:r>
            <a:endParaRPr lang="en-US" sz="2400" dirty="0" smtClean="0">
              <a:solidFill>
                <a:srgbClr val="FF0000"/>
              </a:solidFill>
              <a:latin typeface="Times New Roman"/>
              <a:ea typeface="Times New Roman"/>
            </a:endParaRPr>
          </a:p>
          <a:p>
            <a:pPr marR="0" algn="justLow">
              <a:spcBef>
                <a:spcPts val="0"/>
              </a:spcBef>
            </a:pPr>
            <a:r>
              <a:rPr lang="ar-SA" sz="2800" dirty="0" smtClean="0">
                <a:latin typeface="Times New Roman"/>
                <a:ea typeface="Times New Roman"/>
                <a:cs typeface="Simplified Arabic"/>
              </a:rPr>
              <a:t>يتمثل بالترسيب المباشر من الجليد وبمختلف الأشكال ويتميز الفتات الصخري في هذه الحالة بعدم </a:t>
            </a:r>
            <a:r>
              <a:rPr lang="ar-SA" sz="2800" dirty="0" err="1" smtClean="0">
                <a:latin typeface="Times New Roman"/>
                <a:ea typeface="Times New Roman"/>
                <a:cs typeface="Simplified Arabic"/>
              </a:rPr>
              <a:t>التبطق</a:t>
            </a:r>
            <a:r>
              <a:rPr lang="ar-SA" sz="2800" dirty="0" smtClean="0">
                <a:latin typeface="Times New Roman"/>
                <a:ea typeface="Times New Roman"/>
                <a:cs typeface="Simplified Arabic"/>
              </a:rPr>
              <a:t> وعدم التجانس وتكون الحبيبات منسقة وحادة الحواف.</a:t>
            </a:r>
            <a:endParaRPr lang="en-US" sz="2400" dirty="0" smtClean="0">
              <a:latin typeface="Times New Roman"/>
              <a:ea typeface="Times New Roman"/>
            </a:endParaRPr>
          </a:p>
          <a:p>
            <a:pPr marL="342900" marR="0" lvl="0" indent="-342900" algn="justLow">
              <a:spcBef>
                <a:spcPts val="0"/>
              </a:spcBef>
              <a:buFont typeface="+mj-cs"/>
              <a:buAutoNum type="arabic1Minus"/>
              <a:tabLst>
                <a:tab pos="228600" algn="l"/>
              </a:tabLst>
            </a:pPr>
            <a:r>
              <a:rPr lang="ar-SA" sz="2800" b="1" dirty="0" smtClean="0">
                <a:solidFill>
                  <a:srgbClr val="FF0000"/>
                </a:solidFill>
                <a:latin typeface="Times New Roman"/>
                <a:ea typeface="Times New Roman"/>
                <a:cs typeface="Simplified Arabic"/>
              </a:rPr>
              <a:t>ترسبات السهل المغسول (</a:t>
            </a:r>
            <a:r>
              <a:rPr lang="en-US" sz="2800" b="1" dirty="0" smtClean="0">
                <a:solidFill>
                  <a:srgbClr val="FF0000"/>
                </a:solidFill>
                <a:latin typeface="Times New Roman"/>
                <a:ea typeface="Times New Roman"/>
                <a:cs typeface="Simplified Arabic"/>
              </a:rPr>
              <a:t>Out-Wash Plain deposits</a:t>
            </a:r>
            <a:r>
              <a:rPr lang="ar-SA" sz="2800" b="1" dirty="0" smtClean="0">
                <a:solidFill>
                  <a:srgbClr val="FF0000"/>
                </a:solidFill>
                <a:latin typeface="Times New Roman"/>
                <a:ea typeface="Times New Roman"/>
                <a:cs typeface="Simplified Arabic"/>
              </a:rPr>
              <a:t>)</a:t>
            </a:r>
            <a:endParaRPr lang="en-US" sz="2400" dirty="0" smtClean="0">
              <a:solidFill>
                <a:srgbClr val="FF0000"/>
              </a:solidFill>
              <a:latin typeface="Times New Roman"/>
              <a:ea typeface="Times New Roman"/>
            </a:endParaRPr>
          </a:p>
          <a:p>
            <a:pPr marR="0" algn="justLow">
              <a:spcBef>
                <a:spcPts val="0"/>
              </a:spcBef>
            </a:pPr>
            <a:r>
              <a:rPr lang="ar-SA" sz="2800" dirty="0" smtClean="0">
                <a:latin typeface="Times New Roman"/>
                <a:ea typeface="Times New Roman"/>
                <a:cs typeface="Simplified Arabic"/>
              </a:rPr>
              <a:t>تشمل ترسبات الحصى والرمل والغرين والطين المترسب بفعل الأنهار الناتجة عن ذوبان الجليد وتتميز </a:t>
            </a:r>
            <a:r>
              <a:rPr lang="ar-SA" sz="2800" dirty="0" err="1" smtClean="0">
                <a:latin typeface="Times New Roman"/>
                <a:ea typeface="Times New Roman"/>
                <a:cs typeface="Simplified Arabic"/>
              </a:rPr>
              <a:t>بتطبقها</a:t>
            </a:r>
            <a:r>
              <a:rPr lang="ar-SA" sz="2800" dirty="0" smtClean="0">
                <a:latin typeface="Times New Roman"/>
                <a:ea typeface="Times New Roman"/>
                <a:cs typeface="Simplified Arabic"/>
              </a:rPr>
              <a:t> وبفرزها عن الركام الصخري.</a:t>
            </a:r>
            <a:endParaRPr lang="en-US" sz="2400" dirty="0" smtClean="0">
              <a:latin typeface="Times New Roman"/>
              <a:ea typeface="Times New Roman"/>
            </a:endParaRPr>
          </a:p>
          <a:p>
            <a:pPr marL="342900" marR="0" lvl="0" indent="-342900" algn="justLow">
              <a:spcBef>
                <a:spcPts val="0"/>
              </a:spcBef>
              <a:buFont typeface="+mj-cs"/>
              <a:buAutoNum type="arabic1Minus"/>
              <a:tabLst>
                <a:tab pos="457200" algn="l"/>
              </a:tabLst>
            </a:pPr>
            <a:r>
              <a:rPr lang="ar-SA" sz="2800" dirty="0" smtClean="0">
                <a:solidFill>
                  <a:srgbClr val="FF0000"/>
                </a:solidFill>
                <a:latin typeface="Times New Roman"/>
                <a:ea typeface="Times New Roman"/>
                <a:cs typeface="Simplified Arabic"/>
              </a:rPr>
              <a:t>ترسبات البحيرات الجليدية (</a:t>
            </a:r>
            <a:r>
              <a:rPr lang="en-US" sz="2800" dirty="0" smtClean="0">
                <a:solidFill>
                  <a:srgbClr val="FF0000"/>
                </a:solidFill>
                <a:latin typeface="Times New Roman"/>
                <a:ea typeface="Times New Roman"/>
                <a:cs typeface="Simplified Arabic"/>
              </a:rPr>
              <a:t>Glacial Lake deposits</a:t>
            </a:r>
            <a:r>
              <a:rPr lang="ar-SA" sz="2800" dirty="0" smtClean="0">
                <a:solidFill>
                  <a:srgbClr val="FF0000"/>
                </a:solidFill>
                <a:latin typeface="Times New Roman"/>
                <a:ea typeface="Times New Roman"/>
                <a:cs typeface="Simplified Arabic"/>
              </a:rPr>
              <a:t>)</a:t>
            </a:r>
            <a:endParaRPr lang="en-US" sz="2400" dirty="0" smtClean="0">
              <a:solidFill>
                <a:srgbClr val="FF0000"/>
              </a:solidFill>
              <a:latin typeface="Times New Roman"/>
              <a:ea typeface="Times New Roman"/>
            </a:endParaRPr>
          </a:p>
          <a:p>
            <a:pPr marL="228600" marR="0" algn="justLow">
              <a:spcBef>
                <a:spcPts val="0"/>
              </a:spcBef>
            </a:pPr>
            <a:r>
              <a:rPr lang="ar-SA" sz="2800" dirty="0" smtClean="0">
                <a:latin typeface="Times New Roman"/>
                <a:ea typeface="Times New Roman"/>
                <a:cs typeface="Simplified Arabic"/>
              </a:rPr>
              <a:t>تتكون بعض البحيرات في المنخفضات على حافات الثلاجة وتملأ بالمياه الناتجة عن ذوبان الجليد ويترسب فيها لفتات الدقيق الذي يكون على شكل صفائح سميكة.</a:t>
            </a:r>
            <a:endParaRPr lang="en-US" sz="2400" dirty="0" smtClean="0">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1428728" y="500042"/>
            <a:ext cx="7358114" cy="707886"/>
          </a:xfrm>
          <a:prstGeom prst="rect">
            <a:avLst/>
          </a:prstGeom>
        </p:spPr>
        <p:txBody>
          <a:bodyPr wrap="square">
            <a:spAutoFit/>
          </a:bodyPr>
          <a:lstStyle/>
          <a:p>
            <a:r>
              <a:rPr lang="ar-SA" sz="4000" b="1" dirty="0" smtClean="0">
                <a:solidFill>
                  <a:schemeClr val="bg1"/>
                </a:solidFill>
                <a:latin typeface="Times New Roman"/>
                <a:ea typeface="Times New Roman"/>
                <a:cs typeface="Simplified Arabic"/>
              </a:rPr>
              <a:t>بيئة الثلاجات (</a:t>
            </a:r>
            <a:r>
              <a:rPr lang="en-US" sz="4000" b="1" dirty="0" smtClean="0">
                <a:solidFill>
                  <a:schemeClr val="bg1"/>
                </a:solidFill>
                <a:latin typeface="Times New Roman"/>
                <a:ea typeface="Times New Roman"/>
                <a:cs typeface="Simplified Arabic"/>
              </a:rPr>
              <a:t>Glacial Environment</a:t>
            </a:r>
            <a:r>
              <a:rPr lang="ar-SA" dirty="0" smtClean="0">
                <a:solidFill>
                  <a:srgbClr val="FF0000"/>
                </a:solidFill>
                <a:latin typeface="Times New Roman"/>
                <a:ea typeface="Times New Roman"/>
                <a:cs typeface="Simplified Arabic"/>
              </a:rPr>
              <a:t>)</a:t>
            </a:r>
            <a:endParaRPr lang="en-US" dirty="0"/>
          </a:p>
        </p:txBody>
      </p:sp>
    </p:spTree>
  </p:cSld>
  <p:clrMapOvr>
    <a:masterClrMapping/>
  </p:clrMapOvr>
  <p:transition>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re7an-dbe4fbf495.jpg"/>
          <p:cNvPicPr>
            <a:picLocks noChangeAspect="1" noChangeArrowheads="1"/>
          </p:cNvPicPr>
          <p:nvPr/>
        </p:nvPicPr>
        <p:blipFill>
          <a:blip r:embed="rId2" cstate="print"/>
          <a:srcRect/>
          <a:stretch>
            <a:fillRect/>
          </a:stretch>
        </p:blipFill>
        <p:spPr bwMode="auto">
          <a:xfrm>
            <a:off x="0" y="30867"/>
            <a:ext cx="9144000" cy="6796264"/>
          </a:xfrm>
          <a:prstGeom prst="rect">
            <a:avLst/>
          </a:prstGeom>
          <a:noFill/>
        </p:spPr>
      </p:pic>
    </p:spTree>
  </p:cSld>
  <p:clrMapOvr>
    <a:masterClrMapping/>
  </p:clrMapOvr>
  <p:transition>
    <p:push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1285930288.jpeg"/>
          <p:cNvPicPr>
            <a:picLocks noChangeAspect="1" noChangeArrowheads="1"/>
          </p:cNvPicPr>
          <p:nvPr/>
        </p:nvPicPr>
        <p:blipFill>
          <a:blip r:embed="rId2" cstate="print"/>
          <a:srcRect/>
          <a:stretch>
            <a:fillRect/>
          </a:stretch>
        </p:blipFill>
        <p:spPr bwMode="auto">
          <a:xfrm>
            <a:off x="2190750" y="1643062"/>
            <a:ext cx="4762500" cy="3571875"/>
          </a:xfrm>
          <a:prstGeom prst="rect">
            <a:avLst/>
          </a:prstGeom>
          <a:noFill/>
        </p:spPr>
      </p:pic>
    </p:spTree>
  </p:cSld>
  <p:clrMapOvr>
    <a:masterClrMapping/>
  </p:clrMapOvr>
  <p:transition>
    <p:push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42910" y="571480"/>
            <a:ext cx="7851648" cy="1214446"/>
          </a:xfrm>
        </p:spPr>
        <p:txBody>
          <a:bodyPr>
            <a:normAutofit fontScale="90000"/>
          </a:bodyPr>
          <a:lstStyle/>
          <a:p>
            <a:r>
              <a:rPr lang="en-US" sz="4000" dirty="0" smtClean="0"/>
              <a:t>    </a:t>
            </a:r>
            <a:r>
              <a:rPr lang="ar-SA" sz="4000" dirty="0" smtClean="0"/>
              <a:t> البيئات الانتقالية </a:t>
            </a:r>
            <a:r>
              <a:rPr lang="en-US" sz="4000" dirty="0" smtClean="0"/>
              <a:t> Transitional Environments </a:t>
            </a:r>
            <a:br>
              <a:rPr lang="en-US" sz="4000" dirty="0" smtClean="0"/>
            </a:br>
            <a:endParaRPr lang="ar-SA" sz="4000" dirty="0"/>
          </a:p>
        </p:txBody>
      </p:sp>
      <p:sp>
        <p:nvSpPr>
          <p:cNvPr id="3" name="عنوان فرعي 2"/>
          <p:cNvSpPr>
            <a:spLocks noGrp="1"/>
          </p:cNvSpPr>
          <p:nvPr>
            <p:ph type="subTitle" idx="1"/>
          </p:nvPr>
        </p:nvSpPr>
        <p:spPr>
          <a:xfrm>
            <a:off x="214282" y="1285860"/>
            <a:ext cx="8715436" cy="5429288"/>
          </a:xfrm>
        </p:spPr>
        <p:txBody>
          <a:bodyPr>
            <a:normAutofit fontScale="25000" lnSpcReduction="20000"/>
          </a:bodyPr>
          <a:lstStyle/>
          <a:p>
            <a:pPr marR="0" algn="justLow">
              <a:spcBef>
                <a:spcPts val="0"/>
              </a:spcBef>
            </a:pPr>
            <a:r>
              <a:rPr lang="ar-SA" sz="6000" b="1" dirty="0" smtClean="0">
                <a:latin typeface="Times New Roman"/>
                <a:ea typeface="Times New Roman"/>
                <a:cs typeface="Simplified Arabic"/>
              </a:rPr>
              <a:t> أ- البيئات </a:t>
            </a:r>
            <a:r>
              <a:rPr lang="ar-SA" sz="6000" b="1" dirty="0" err="1" smtClean="0">
                <a:latin typeface="Times New Roman"/>
                <a:ea typeface="Times New Roman"/>
                <a:cs typeface="Simplified Arabic"/>
              </a:rPr>
              <a:t>الدلتاوية</a:t>
            </a:r>
            <a:r>
              <a:rPr lang="ar-SA" sz="6000" b="1" dirty="0" smtClean="0">
                <a:latin typeface="Times New Roman"/>
                <a:ea typeface="Times New Roman"/>
                <a:cs typeface="Simplified Arabic"/>
              </a:rPr>
              <a:t> (</a:t>
            </a:r>
            <a:r>
              <a:rPr lang="en-US" sz="6000" b="1" dirty="0" smtClean="0">
                <a:latin typeface="Times New Roman"/>
                <a:ea typeface="Times New Roman"/>
                <a:cs typeface="Simplified Arabic"/>
              </a:rPr>
              <a:t>Deltaic Environment</a:t>
            </a:r>
            <a:r>
              <a:rPr lang="ar-SA" sz="6000" b="1" dirty="0" smtClean="0">
                <a:latin typeface="Times New Roman"/>
                <a:ea typeface="Times New Roman"/>
                <a:cs typeface="Simplified Arabic"/>
              </a:rPr>
              <a:t>)</a:t>
            </a:r>
            <a:endParaRPr lang="en-US" sz="6000" b="1" dirty="0" smtClean="0">
              <a:latin typeface="Times New Roman"/>
              <a:ea typeface="Times New Roman"/>
            </a:endParaRPr>
          </a:p>
          <a:p>
            <a:pPr marR="0" algn="justLow">
              <a:spcBef>
                <a:spcPts val="0"/>
              </a:spcBef>
            </a:pPr>
            <a:r>
              <a:rPr lang="ar-SA" sz="6000" b="1" dirty="0" smtClean="0">
                <a:latin typeface="Times New Roman"/>
                <a:ea typeface="Times New Roman"/>
                <a:cs typeface="Simplified Arabic"/>
              </a:rPr>
              <a:t>يعتمد نوع الدلتا ونمط الترسيب فيها على ثلاثة عوامل رئيسة هي التيارات النهرية والأمواج البحرية وتيارات المد والجزر ويعتمد نمو الدلتا على:</a:t>
            </a:r>
            <a:endParaRPr lang="en-US" sz="6000" b="1" dirty="0" smtClean="0">
              <a:latin typeface="Times New Roman"/>
              <a:ea typeface="Times New Roman"/>
            </a:endParaRPr>
          </a:p>
          <a:p>
            <a:pPr marL="742950" lvl="1" indent="-285750" algn="justLow">
              <a:spcBef>
                <a:spcPts val="0"/>
              </a:spcBef>
              <a:buFont typeface="+mj-lt"/>
              <a:buAutoNum type="arabicPeriod"/>
              <a:tabLst>
                <a:tab pos="652780" algn="l"/>
              </a:tabLst>
            </a:pPr>
            <a:r>
              <a:rPr lang="ar-SA" sz="6000" b="1" dirty="0" smtClean="0">
                <a:latin typeface="Times New Roman"/>
                <a:ea typeface="Times New Roman"/>
                <a:cs typeface="Simplified Arabic"/>
              </a:rPr>
              <a:t>كمية الفتات المحمول بواسطة الأنهار.</a:t>
            </a:r>
            <a:endParaRPr lang="en-US" sz="6000" b="1" dirty="0" smtClean="0">
              <a:latin typeface="Times New Roman"/>
              <a:ea typeface="Times New Roman"/>
            </a:endParaRPr>
          </a:p>
          <a:p>
            <a:pPr marL="742950" lvl="1" indent="-285750" algn="justLow">
              <a:spcBef>
                <a:spcPts val="0"/>
              </a:spcBef>
              <a:buFont typeface="+mj-lt"/>
              <a:buAutoNum type="arabicPeriod"/>
              <a:tabLst>
                <a:tab pos="652780" algn="l"/>
              </a:tabLst>
            </a:pPr>
            <a:r>
              <a:rPr lang="ar-SA" sz="6000" b="1" dirty="0" smtClean="0">
                <a:latin typeface="Times New Roman"/>
                <a:ea typeface="Times New Roman"/>
                <a:cs typeface="Simplified Arabic"/>
              </a:rPr>
              <a:t>درجة انتشار الترسبات بواسطة الأمواج والتيارات البحرية.</a:t>
            </a:r>
            <a:endParaRPr lang="en-US" sz="6000" b="1" dirty="0" smtClean="0">
              <a:latin typeface="Times New Roman"/>
              <a:ea typeface="Times New Roman"/>
            </a:endParaRPr>
          </a:p>
          <a:p>
            <a:pPr marL="742950" lvl="1" indent="-285750" algn="justLow">
              <a:spcBef>
                <a:spcPts val="0"/>
              </a:spcBef>
              <a:buFont typeface="+mj-lt"/>
              <a:buAutoNum type="arabicPeriod"/>
              <a:tabLst>
                <a:tab pos="652780" algn="l"/>
              </a:tabLst>
            </a:pPr>
            <a:r>
              <a:rPr lang="ar-SA" sz="6000" b="1" dirty="0" smtClean="0">
                <a:latin typeface="Times New Roman"/>
                <a:ea typeface="Times New Roman"/>
                <a:cs typeface="Simplified Arabic"/>
              </a:rPr>
              <a:t>معدل </a:t>
            </a:r>
            <a:r>
              <a:rPr lang="ar-SA" sz="6000" b="1" dirty="0" err="1" smtClean="0">
                <a:latin typeface="Times New Roman"/>
                <a:ea typeface="Times New Roman"/>
                <a:cs typeface="Simplified Arabic"/>
              </a:rPr>
              <a:t>التجلس</a:t>
            </a:r>
            <a:r>
              <a:rPr lang="ar-SA" sz="6000" b="1" dirty="0" smtClean="0">
                <a:latin typeface="Times New Roman"/>
                <a:ea typeface="Times New Roman"/>
                <a:cs typeface="Simplified Arabic"/>
              </a:rPr>
              <a:t>.</a:t>
            </a:r>
            <a:endParaRPr lang="en-US" sz="6000" b="1" dirty="0" smtClean="0">
              <a:latin typeface="Times New Roman"/>
              <a:ea typeface="Times New Roman"/>
            </a:endParaRPr>
          </a:p>
          <a:p>
            <a:pPr marR="0" algn="justLow">
              <a:spcBef>
                <a:spcPts val="0"/>
              </a:spcBef>
            </a:pPr>
            <a:r>
              <a:rPr lang="ar-SA" sz="6000" b="1" dirty="0" smtClean="0">
                <a:latin typeface="Times New Roman"/>
                <a:ea typeface="Times New Roman"/>
                <a:cs typeface="Simplified Arabic"/>
              </a:rPr>
              <a:t>تتجمع الترسبات </a:t>
            </a:r>
            <a:r>
              <a:rPr lang="ar-SA" sz="6000" b="1" dirty="0" err="1" smtClean="0">
                <a:latin typeface="Times New Roman"/>
                <a:ea typeface="Times New Roman"/>
                <a:cs typeface="Simplified Arabic"/>
              </a:rPr>
              <a:t>الدلتاوية</a:t>
            </a:r>
            <a:r>
              <a:rPr lang="ar-SA" sz="6000" b="1" dirty="0" smtClean="0">
                <a:latin typeface="Times New Roman"/>
                <a:ea typeface="Times New Roman"/>
                <a:cs typeface="Simplified Arabic"/>
              </a:rPr>
              <a:t> في مصب النهر عند دخول مياه النهر المحملة بالترسبات إلى البحر حيث يحصل انخفاض مفاجئ في سرعة تيارات النهر فيترسب الفتات المنقول الخشن منه عند مصب النهر والأدق حجماً ينقل إلى مسافات ابعد عن الساحل ويترسب في مناطق أعمق وتعمل الأمواج والتيارات البحرية على نشر تلك الترسبات ويمكن تقسم مكونات الدلتا إلى ثلاث مجاميع رئيسية :</a:t>
            </a:r>
            <a:endParaRPr lang="en-US" sz="6000" b="1" dirty="0" smtClean="0">
              <a:latin typeface="Times New Roman"/>
              <a:ea typeface="Times New Roman"/>
            </a:endParaRPr>
          </a:p>
          <a:p>
            <a:pPr marL="342900" marR="0" lvl="0" indent="-342900" algn="justLow">
              <a:spcBef>
                <a:spcPts val="0"/>
              </a:spcBef>
              <a:buFont typeface="+mj-lt"/>
              <a:buAutoNum type="arabicPeriod"/>
              <a:tabLst>
                <a:tab pos="476250" algn="l"/>
              </a:tabLst>
            </a:pPr>
            <a:r>
              <a:rPr lang="ar-SA" sz="6000" b="1" dirty="0" smtClean="0">
                <a:latin typeface="Times New Roman"/>
                <a:ea typeface="Times New Roman"/>
                <a:cs typeface="Simplified Arabic"/>
              </a:rPr>
              <a:t>سهل الدلتا (</a:t>
            </a:r>
            <a:r>
              <a:rPr lang="en-US" sz="6000" b="1" dirty="0" smtClean="0">
                <a:latin typeface="Times New Roman"/>
                <a:ea typeface="Times New Roman"/>
                <a:cs typeface="Simplified Arabic"/>
              </a:rPr>
              <a:t>Delta Plain</a:t>
            </a:r>
            <a:r>
              <a:rPr lang="ar-SA" sz="6000" b="1" dirty="0" smtClean="0">
                <a:latin typeface="Times New Roman"/>
                <a:ea typeface="Times New Roman"/>
                <a:cs typeface="Simplified Arabic"/>
              </a:rPr>
              <a:t>)</a:t>
            </a:r>
            <a:endParaRPr lang="en-US" sz="6000" b="1" dirty="0" smtClean="0">
              <a:latin typeface="Times New Roman"/>
              <a:ea typeface="Times New Roman"/>
            </a:endParaRPr>
          </a:p>
          <a:p>
            <a:pPr marL="228600" marR="0" algn="justLow">
              <a:spcBef>
                <a:spcPts val="0"/>
              </a:spcBef>
            </a:pPr>
            <a:r>
              <a:rPr lang="ar-SA" sz="6000" b="1" dirty="0" smtClean="0">
                <a:latin typeface="Times New Roman"/>
                <a:ea typeface="Times New Roman"/>
                <a:cs typeface="Simplified Arabic"/>
              </a:rPr>
              <a:t>وتشمل الأراضي الواطئة التي تضم التفرعات والقنوات الفعالة والمعزولة من النهر بالإضافة إلى المناطق الضحلة الموجودة بينها ، والترسبات في هذا الجزء من الدلتا أما أن تكون متأثرة كلياً بعوامل تيارات النهر </a:t>
            </a:r>
            <a:r>
              <a:rPr lang="ar-SA" sz="6000" b="1" dirty="0" err="1" smtClean="0">
                <a:latin typeface="Times New Roman"/>
                <a:ea typeface="Times New Roman"/>
                <a:cs typeface="Simplified Arabic"/>
              </a:rPr>
              <a:t>او</a:t>
            </a:r>
            <a:r>
              <a:rPr lang="ar-SA" sz="6000" b="1" dirty="0" smtClean="0">
                <a:latin typeface="Times New Roman"/>
                <a:ea typeface="Times New Roman"/>
                <a:cs typeface="Simplified Arabic"/>
              </a:rPr>
              <a:t> تكون تيارات المد والجزء هي العامل الرئيسي المؤثر ، وتتميز ترسبات هذا الجزء بالتنعم نحو الأعلى وزيادة نسبة الطين فيها.</a:t>
            </a:r>
            <a:endParaRPr lang="en-US" sz="6000" b="1" dirty="0" smtClean="0">
              <a:latin typeface="Times New Roman"/>
              <a:ea typeface="Times New Roman"/>
            </a:endParaRPr>
          </a:p>
          <a:p>
            <a:pPr marL="342900" marR="0" lvl="0" indent="-342900" algn="justLow">
              <a:spcBef>
                <a:spcPts val="0"/>
              </a:spcBef>
              <a:buFont typeface="+mj-lt"/>
              <a:buAutoNum type="arabicPeriod"/>
              <a:tabLst>
                <a:tab pos="476250" algn="l"/>
              </a:tabLst>
            </a:pPr>
            <a:r>
              <a:rPr lang="ar-SA" sz="6000" b="1" dirty="0" smtClean="0">
                <a:latin typeface="Times New Roman"/>
                <a:ea typeface="Times New Roman"/>
                <a:cs typeface="Simplified Arabic"/>
              </a:rPr>
              <a:t>جبهة الدلتا (</a:t>
            </a:r>
            <a:r>
              <a:rPr lang="en-US" sz="6000" b="1" dirty="0" smtClean="0">
                <a:latin typeface="Times New Roman"/>
                <a:ea typeface="Times New Roman"/>
                <a:cs typeface="Simplified Arabic"/>
              </a:rPr>
              <a:t>Delta Front</a:t>
            </a:r>
            <a:r>
              <a:rPr lang="ar-SA" sz="6000" b="1" dirty="0" smtClean="0">
                <a:latin typeface="Times New Roman"/>
                <a:ea typeface="Times New Roman"/>
                <a:cs typeface="Simplified Arabic"/>
              </a:rPr>
              <a:t>)</a:t>
            </a:r>
            <a:endParaRPr lang="en-US" sz="6000" b="1" dirty="0" smtClean="0">
              <a:latin typeface="Times New Roman"/>
              <a:ea typeface="Times New Roman"/>
            </a:endParaRPr>
          </a:p>
          <a:p>
            <a:pPr marL="228600" marR="0" algn="justLow">
              <a:spcBef>
                <a:spcPts val="0"/>
              </a:spcBef>
            </a:pPr>
            <a:r>
              <a:rPr lang="ar-SA" sz="6000" b="1" dirty="0" smtClean="0">
                <a:latin typeface="Times New Roman"/>
                <a:ea typeface="Times New Roman"/>
                <a:cs typeface="Simplified Arabic"/>
              </a:rPr>
              <a:t>وهي المنطقة التي تدخل فيها تيارات النهر المحملة بالترسبات إلى البحر ويبدأ تأثير عوامل التيارات والأمواج البحرية على نمط تجمع الترسبات فيها.</a:t>
            </a:r>
            <a:endParaRPr lang="en-US" sz="6000" b="1" dirty="0" smtClean="0">
              <a:latin typeface="Times New Roman"/>
              <a:ea typeface="Times New Roman"/>
            </a:endParaRPr>
          </a:p>
          <a:p>
            <a:pPr marL="228600" marR="0" algn="justLow">
              <a:spcBef>
                <a:spcPts val="0"/>
              </a:spcBef>
            </a:pPr>
            <a:r>
              <a:rPr lang="ar-SA" sz="6000" b="1" dirty="0" smtClean="0">
                <a:latin typeface="Times New Roman"/>
                <a:ea typeface="Times New Roman"/>
                <a:cs typeface="Simplified Arabic"/>
              </a:rPr>
              <a:t>ففي حالة كون تيارات النهر قوية وتأثيرها كبير فان الترسيب يكون على شكل حواجز رملية تكون على امتداد تفرعات الدلتا ، وإذا كانت أمواج البحر قوية فان تلك الحواجز الطولية سوف تقطع بحواجز ساحلة مقوسة ، وفي حالة كون تيارات المد والجزر العامل الرئيسي المؤثر فان جبهة الدلتا سوف تتميز بالحواجز الرملية الطولية التي تنتشر بشكل شعاعي في مصبات تفرعات الدلتا وتمثل هذه الحواجز الطولية ترسبات تيارات المد والجزر بشكل عمودي على خط الساحل وكما في الشكل التالي :</a:t>
            </a:r>
            <a:endParaRPr lang="en-US" sz="6000" b="1" dirty="0" smtClean="0">
              <a:latin typeface="Times New Roman"/>
              <a:ea typeface="Times New Roman"/>
            </a:endParaRPr>
          </a:p>
          <a:p>
            <a:pPr marL="342900" marR="0" lvl="0" indent="-342900" algn="justLow">
              <a:spcBef>
                <a:spcPts val="0"/>
              </a:spcBef>
              <a:buFont typeface="+mj-lt"/>
              <a:buAutoNum type="arabicPeriod"/>
              <a:tabLst>
                <a:tab pos="476250" algn="l"/>
              </a:tabLst>
            </a:pPr>
            <a:r>
              <a:rPr lang="ar-SA" sz="6000" b="1" dirty="0" smtClean="0">
                <a:latin typeface="Times New Roman"/>
                <a:ea typeface="Times New Roman"/>
                <a:cs typeface="Simplified Arabic"/>
              </a:rPr>
              <a:t>مقدمة الدلتا (</a:t>
            </a:r>
            <a:r>
              <a:rPr lang="en-US" sz="6000" b="1" dirty="0" err="1" smtClean="0">
                <a:latin typeface="Times New Roman"/>
                <a:ea typeface="Times New Roman"/>
                <a:cs typeface="Simplified Arabic"/>
              </a:rPr>
              <a:t>prodelta</a:t>
            </a:r>
            <a:r>
              <a:rPr lang="ar-SA" sz="6000" b="1" dirty="0" smtClean="0">
                <a:latin typeface="Times New Roman"/>
                <a:ea typeface="Times New Roman"/>
                <a:cs typeface="Simplified Arabic"/>
              </a:rPr>
              <a:t>)</a:t>
            </a:r>
            <a:endParaRPr lang="en-US" sz="6000" b="1" dirty="0" smtClean="0">
              <a:latin typeface="Times New Roman"/>
              <a:ea typeface="Times New Roman"/>
            </a:endParaRPr>
          </a:p>
          <a:p>
            <a:pPr marL="228600" marR="0" algn="justLow">
              <a:spcBef>
                <a:spcPts val="0"/>
              </a:spcBef>
            </a:pPr>
            <a:r>
              <a:rPr lang="ar-SA" sz="6000" b="1" dirty="0" smtClean="0">
                <a:latin typeface="Times New Roman"/>
                <a:ea typeface="Times New Roman"/>
                <a:cs typeface="Simplified Arabic"/>
              </a:rPr>
              <a:t>تتميز بالترسبات الناعمة جداً من الطين والغرين الناعم وبتنعمها نحو الأعلى.</a:t>
            </a:r>
            <a:endParaRPr lang="en-US" sz="6000" b="1" dirty="0" smtClean="0">
              <a:latin typeface="Times New Roman"/>
              <a:ea typeface="Times New Roman"/>
            </a:endParaRPr>
          </a:p>
          <a:p>
            <a:pPr marR="0" algn="justLow">
              <a:spcBef>
                <a:spcPts val="0"/>
              </a:spcBef>
            </a:pPr>
            <a:r>
              <a:rPr lang="ar-SA" sz="2800" dirty="0" smtClean="0">
                <a:latin typeface="Times New Roman"/>
                <a:ea typeface="Times New Roman"/>
                <a:cs typeface="Simplified Arabic"/>
              </a:rPr>
              <a:t> </a:t>
            </a:r>
            <a:endParaRPr lang="ar-SA" dirty="0"/>
          </a:p>
        </p:txBody>
      </p:sp>
    </p:spTree>
  </p:cSld>
  <p:clrMapOvr>
    <a:masterClrMapping/>
  </p:clrMapOvr>
  <p:transition>
    <p:push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214290"/>
            <a:ext cx="8643998" cy="2000264"/>
          </a:xfrm>
        </p:spPr>
        <p:txBody>
          <a:bodyPr>
            <a:normAutofit/>
          </a:bodyPr>
          <a:lstStyle/>
          <a:p>
            <a:r>
              <a:rPr lang="ar-IQ" dirty="0" smtClean="0"/>
              <a:t>البيئات الانتقالية </a:t>
            </a:r>
            <a:endParaRPr lang="ar-SA" dirty="0"/>
          </a:p>
        </p:txBody>
      </p:sp>
      <p:sp>
        <p:nvSpPr>
          <p:cNvPr id="3" name="عنوان فرعي 2"/>
          <p:cNvSpPr>
            <a:spLocks noGrp="1"/>
          </p:cNvSpPr>
          <p:nvPr>
            <p:ph type="subTitle" idx="1"/>
          </p:nvPr>
        </p:nvSpPr>
        <p:spPr>
          <a:xfrm>
            <a:off x="142844" y="2428868"/>
            <a:ext cx="8786874" cy="4214842"/>
          </a:xfrm>
        </p:spPr>
        <p:txBody>
          <a:bodyPr>
            <a:normAutofit fontScale="85000" lnSpcReduction="20000"/>
          </a:bodyPr>
          <a:lstStyle/>
          <a:p>
            <a:endParaRPr lang="ar-SA" dirty="0" smtClean="0"/>
          </a:p>
          <a:p>
            <a:r>
              <a:rPr lang="ar-SA" dirty="0" smtClean="0"/>
              <a:t>ب – البيئات </a:t>
            </a:r>
            <a:r>
              <a:rPr lang="ar-SA" dirty="0" err="1" smtClean="0"/>
              <a:t>اللاكونية</a:t>
            </a:r>
            <a:r>
              <a:rPr lang="ar-SA" dirty="0" smtClean="0"/>
              <a:t> (</a:t>
            </a:r>
            <a:r>
              <a:rPr lang="en-US" dirty="0" smtClean="0"/>
              <a:t>Lagoon Environment)</a:t>
            </a:r>
          </a:p>
          <a:p>
            <a:r>
              <a:rPr lang="ar-SA" dirty="0" err="1" smtClean="0"/>
              <a:t>اللاكون</a:t>
            </a:r>
            <a:r>
              <a:rPr lang="ar-SA" dirty="0" smtClean="0"/>
              <a:t> هو جسم هادئ وضحل من الماء معزول عن البحر بحاجز ساحلي </a:t>
            </a:r>
            <a:r>
              <a:rPr lang="ar-SA" dirty="0" err="1" smtClean="0"/>
              <a:t>او</a:t>
            </a:r>
            <a:r>
              <a:rPr lang="ar-SA" dirty="0" smtClean="0"/>
              <a:t> بالشعاب المرجانية ويغذي بالماء العذب من الأنهار وبالماء المالح من البحر عبر القنوات المدية ، لذا فان الماء يتدرج من الماء العذب عند مصب النهر إلى المالح عند القنوات المدية عبر الحاجز الساحلي وتكثر فيه النباتات المائية والأحياء الطافية </a:t>
            </a:r>
            <a:r>
              <a:rPr lang="ar-SA" dirty="0" err="1" smtClean="0"/>
              <a:t>والقاعية</a:t>
            </a:r>
            <a:r>
              <a:rPr lang="ar-SA" dirty="0" smtClean="0"/>
              <a:t> وتتدرج الترسبات من الرمال والغرين عند القنوات إلى الغرين الناعم والطين الغني بالمواد العضوية في الأماكن الهادئة من </a:t>
            </a:r>
            <a:r>
              <a:rPr lang="ar-SA" dirty="0" err="1" smtClean="0"/>
              <a:t>اللاغون</a:t>
            </a:r>
            <a:r>
              <a:rPr lang="ar-SA" dirty="0" smtClean="0"/>
              <a:t>.</a:t>
            </a:r>
          </a:p>
          <a:p>
            <a:r>
              <a:rPr lang="ar-SA" dirty="0" smtClean="0"/>
              <a:t> </a:t>
            </a:r>
          </a:p>
          <a:p>
            <a:r>
              <a:rPr lang="ar-SA" dirty="0" smtClean="0"/>
              <a:t>ج- البيئات المدية (</a:t>
            </a:r>
            <a:r>
              <a:rPr lang="en-US" dirty="0" smtClean="0"/>
              <a:t>Tidal Environment)</a:t>
            </a:r>
          </a:p>
          <a:p>
            <a:r>
              <a:rPr lang="ar-SA" dirty="0" smtClean="0"/>
              <a:t>تتحدد هذه البيئة بين أعلى وأوطأ مستوى لحد حيث تكون تيارات المد والجزر هي العامل الرئيسي في ترسبات الفتات الصخري مختلفة الأحجام ، وتتكون المسطحات المدية () التي تكون معزولة عن تأثير الأمواج والتيارات البحرية وتتكون الترسبات فيها من الأطيان مع الرمال والحصى عند القنوات المدية وتكثر فيها بعض الأحياء التي تحفر في الطين.</a:t>
            </a:r>
          </a:p>
          <a:p>
            <a:endParaRPr lang="ar-SA" dirty="0"/>
          </a:p>
        </p:txBody>
      </p:sp>
    </p:spTree>
  </p:cSld>
  <p:clrMapOvr>
    <a:masterClrMapping/>
  </p:clrMapOvr>
  <p:transition>
    <p:push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3962040410_913f66ae92_o.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مستطيل 2"/>
          <p:cNvSpPr/>
          <p:nvPr/>
        </p:nvSpPr>
        <p:spPr>
          <a:xfrm>
            <a:off x="6286512" y="0"/>
            <a:ext cx="2857488" cy="857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smtClean="0"/>
              <a:t>Lagoon</a:t>
            </a:r>
            <a:r>
              <a:rPr lang="en-US" dirty="0" smtClean="0"/>
              <a:t> </a:t>
            </a:r>
            <a:endParaRPr lang="ar-SA" dirty="0"/>
          </a:p>
        </p:txBody>
      </p:sp>
    </p:spTree>
  </p:cSld>
  <p:clrMapOvr>
    <a:masterClrMapping/>
  </p:clrMapOvr>
  <p:transition>
    <p:push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مسطحات المد\geo12.jpg"/>
          <p:cNvPicPr>
            <a:picLocks noChangeAspect="1" noChangeArrowheads="1"/>
          </p:cNvPicPr>
          <p:nvPr/>
        </p:nvPicPr>
        <p:blipFill>
          <a:blip r:embed="rId2" cstate="print"/>
          <a:srcRect/>
          <a:stretch>
            <a:fillRect/>
          </a:stretch>
        </p:blipFill>
        <p:spPr bwMode="auto">
          <a:xfrm>
            <a:off x="0" y="785794"/>
            <a:ext cx="9144000" cy="6072206"/>
          </a:xfrm>
          <a:prstGeom prst="rect">
            <a:avLst/>
          </a:prstGeom>
          <a:noFill/>
        </p:spPr>
      </p:pic>
      <p:sp>
        <p:nvSpPr>
          <p:cNvPr id="3" name="مستطيل 2"/>
          <p:cNvSpPr/>
          <p:nvPr/>
        </p:nvSpPr>
        <p:spPr>
          <a:xfrm>
            <a:off x="285720" y="0"/>
            <a:ext cx="8501122" cy="928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smtClean="0"/>
              <a:t>مسطحات المد</a:t>
            </a:r>
            <a:endParaRPr lang="ar-SA" sz="5400" b="1" dirty="0"/>
          </a:p>
        </p:txBody>
      </p:sp>
    </p:spTree>
  </p:cSld>
  <p:clrMapOvr>
    <a:masterClrMapping/>
  </p:clrMapOvr>
  <p:transition>
    <p:push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مسطحات المد\geo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شكل بيضاوي 2"/>
          <p:cNvSpPr/>
          <p:nvPr/>
        </p:nvSpPr>
        <p:spPr>
          <a:xfrm>
            <a:off x="5214942" y="214290"/>
            <a:ext cx="2857520" cy="1143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smtClean="0"/>
              <a:t>Tidal flat</a:t>
            </a:r>
            <a:endParaRPr lang="ar-SA" sz="3200" b="1" dirty="0"/>
          </a:p>
        </p:txBody>
      </p:sp>
    </p:spTree>
  </p:cSld>
  <p:clrMapOvr>
    <a:masterClrMapping/>
  </p:clrMapOvr>
  <p:transition>
    <p:push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داسي 1"/>
          <p:cNvSpPr/>
          <p:nvPr/>
        </p:nvSpPr>
        <p:spPr>
          <a:xfrm>
            <a:off x="285720" y="1428736"/>
            <a:ext cx="8429684" cy="500066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11500" b="1" dirty="0" smtClean="0"/>
              <a:t>البيئات البحرية</a:t>
            </a:r>
            <a:endParaRPr lang="ar-SA" sz="11500" b="1" dirty="0"/>
          </a:p>
        </p:txBody>
      </p:sp>
    </p:spTree>
  </p:cSld>
  <p:clrMapOvr>
    <a:masterClrMapping/>
  </p:clrMapOvr>
  <p:transition>
    <p:push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the seas\2000px-oceanic_divisions.jpg"/>
          <p:cNvPicPr>
            <a:picLocks noChangeAspect="1" noChangeArrowheads="1"/>
          </p:cNvPicPr>
          <p:nvPr/>
        </p:nvPicPr>
        <p:blipFill>
          <a:blip r:embed="rId2" cstate="print"/>
          <a:srcRect/>
          <a:stretch>
            <a:fillRect/>
          </a:stretch>
        </p:blipFill>
        <p:spPr bwMode="auto">
          <a:xfrm>
            <a:off x="0" y="2286"/>
            <a:ext cx="9144000" cy="6853428"/>
          </a:xfrm>
          <a:prstGeom prst="rect">
            <a:avLst/>
          </a:prstGeom>
          <a:noFill/>
        </p:spPr>
      </p:pic>
    </p:spTree>
  </p:cSld>
  <p:clrMapOvr>
    <a:masterClrMapping/>
  </p:clrMapOvr>
  <p:transition>
    <p:push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the seas\sea 26.jpg"/>
          <p:cNvPicPr>
            <a:picLocks noChangeAspect="1" noChangeArrowheads="1"/>
          </p:cNvPicPr>
          <p:nvPr/>
        </p:nvPicPr>
        <p:blipFill>
          <a:blip r:embed="rId2" cstate="print"/>
          <a:srcRect/>
          <a:stretch>
            <a:fillRect/>
          </a:stretch>
        </p:blipFill>
        <p:spPr bwMode="auto">
          <a:xfrm>
            <a:off x="0" y="-142900"/>
            <a:ext cx="9144000" cy="7000900"/>
          </a:xfrm>
          <a:prstGeom prst="rect">
            <a:avLst/>
          </a:prstGeom>
          <a:noFill/>
        </p:spPr>
      </p:pic>
    </p:spTree>
  </p:cSld>
  <p:clrMapOvr>
    <a:masterClrMapping/>
  </p:clrMapOvr>
  <p:transition>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the seas\sea 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sh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1214446"/>
          </a:xfrm>
        </p:spPr>
        <p:txBody>
          <a:bodyPr>
            <a:normAutofit fontScale="90000"/>
          </a:bodyPr>
          <a:lstStyle/>
          <a:p>
            <a:pPr marR="45720" lvl="0" rtl="1">
              <a:spcBef>
                <a:spcPct val="20000"/>
              </a:spcBef>
            </a:pPr>
            <a:r>
              <a:rPr lang="ar-SA" sz="3600" dirty="0" smtClean="0">
                <a:solidFill>
                  <a:prstClr val="white"/>
                </a:solidFill>
                <a:effectLst/>
                <a:latin typeface="Constantia"/>
                <a:ea typeface="+mn-ea"/>
              </a:rPr>
              <a:t>3</a:t>
            </a:r>
            <a:r>
              <a:rPr lang="ar-SA" sz="3600" dirty="0" smtClean="0">
                <a:solidFill>
                  <a:srgbClr val="FF0000"/>
                </a:solidFill>
                <a:effectLst/>
                <a:latin typeface="Constantia"/>
                <a:ea typeface="+mn-ea"/>
              </a:rPr>
              <a:t>- البيئات البحرية (</a:t>
            </a:r>
            <a:r>
              <a:rPr lang="en-US" sz="3600" dirty="0" smtClean="0">
                <a:solidFill>
                  <a:srgbClr val="FF0000"/>
                </a:solidFill>
                <a:effectLst/>
                <a:latin typeface="Constantia"/>
                <a:ea typeface="+mn-ea"/>
                <a:cs typeface="+mn-cs"/>
              </a:rPr>
              <a:t>Marine Environments</a:t>
            </a:r>
            <a:r>
              <a:rPr lang="ar-SA" sz="3600" b="0" dirty="0" smtClean="0">
                <a:solidFill>
                  <a:prstClr val="white"/>
                </a:solidFill>
                <a:effectLst/>
                <a:latin typeface="Constantia"/>
                <a:ea typeface="+mn-ea"/>
              </a:rPr>
              <a:t>)</a:t>
            </a:r>
            <a:r>
              <a:rPr lang="en-US" sz="1800" b="0" dirty="0" smtClean="0">
                <a:solidFill>
                  <a:prstClr val="white"/>
                </a:solidFill>
                <a:effectLst/>
                <a:latin typeface="Constantia"/>
                <a:ea typeface="+mn-ea"/>
                <a:cs typeface="+mn-cs"/>
              </a:rPr>
              <a:t/>
            </a:r>
            <a:br>
              <a:rPr lang="en-US" sz="1800" b="0" dirty="0" smtClean="0">
                <a:solidFill>
                  <a:prstClr val="white"/>
                </a:solidFill>
                <a:effectLst/>
                <a:latin typeface="Constantia"/>
                <a:ea typeface="+mn-ea"/>
                <a:cs typeface="+mn-cs"/>
              </a:rPr>
            </a:br>
            <a:endParaRPr lang="ar-SA" dirty="0"/>
          </a:p>
        </p:txBody>
      </p:sp>
      <p:sp>
        <p:nvSpPr>
          <p:cNvPr id="3" name="عنوان فرعي 2"/>
          <p:cNvSpPr>
            <a:spLocks noGrp="1"/>
          </p:cNvSpPr>
          <p:nvPr>
            <p:ph type="subTitle" idx="1"/>
          </p:nvPr>
        </p:nvSpPr>
        <p:spPr>
          <a:xfrm>
            <a:off x="214282" y="1357298"/>
            <a:ext cx="8715436" cy="5286412"/>
          </a:xfrm>
        </p:spPr>
        <p:txBody>
          <a:bodyPr>
            <a:normAutofit fontScale="62500" lnSpcReduction="20000"/>
          </a:bodyPr>
          <a:lstStyle/>
          <a:p>
            <a:r>
              <a:rPr lang="ar-SA" dirty="0" smtClean="0"/>
              <a:t>أ- </a:t>
            </a:r>
            <a:r>
              <a:rPr lang="ar-SA" dirty="0" smtClean="0">
                <a:solidFill>
                  <a:srgbClr val="FF0000"/>
                </a:solidFill>
              </a:rPr>
              <a:t>البيئة الساحلية (</a:t>
            </a:r>
            <a:r>
              <a:rPr lang="en-US" dirty="0" smtClean="0">
                <a:solidFill>
                  <a:srgbClr val="FF0000"/>
                </a:solidFill>
              </a:rPr>
              <a:t>Coastal Environment</a:t>
            </a:r>
            <a:r>
              <a:rPr lang="ar-SA" dirty="0" smtClean="0">
                <a:solidFill>
                  <a:srgbClr val="FF0000"/>
                </a:solidFill>
              </a:rPr>
              <a:t>)</a:t>
            </a:r>
            <a:endParaRPr lang="en-US" dirty="0" smtClean="0">
              <a:solidFill>
                <a:srgbClr val="FF0000"/>
              </a:solidFill>
            </a:endParaRPr>
          </a:p>
          <a:p>
            <a:r>
              <a:rPr lang="ar-SA" dirty="0" smtClean="0"/>
              <a:t>في هذه البيئة تنتقل الترسبات وتتجمع بفعل حركة أمواج البحر التي تكون </a:t>
            </a:r>
            <a:r>
              <a:rPr lang="ar-SA" dirty="0" err="1" smtClean="0"/>
              <a:t>ايضاً</a:t>
            </a:r>
            <a:r>
              <a:rPr lang="ar-SA" dirty="0" smtClean="0"/>
              <a:t> تيارات بحرية على طول الساحل وتتكون بذلك الحواجز الرملية والجزر الحواجز (</a:t>
            </a:r>
            <a:r>
              <a:rPr lang="en-US" dirty="0" smtClean="0"/>
              <a:t>Barrier Islands</a:t>
            </a:r>
            <a:r>
              <a:rPr lang="ar-SA" dirty="0" smtClean="0"/>
              <a:t>) والتي تحدث فيها إزاحة باتجاه اليابسة في حالة تقدم البحر باتجاه البحر عند تراجعه . وتتكون من رمال ناعمة وغرين وتكون هذه الترسبات </a:t>
            </a:r>
            <a:r>
              <a:rPr lang="ar-SA" dirty="0" err="1" smtClean="0"/>
              <a:t>متطبقة</a:t>
            </a:r>
            <a:r>
              <a:rPr lang="ar-SA" dirty="0" smtClean="0"/>
              <a:t> </a:t>
            </a:r>
            <a:r>
              <a:rPr lang="ar-SA" dirty="0" err="1" smtClean="0"/>
              <a:t>واحياناً</a:t>
            </a:r>
            <a:r>
              <a:rPr lang="ar-SA" dirty="0" smtClean="0"/>
              <a:t> ذات تطبق متقاطع في سواحل المناطق الجافة </a:t>
            </a:r>
            <a:r>
              <a:rPr lang="ar-SA" dirty="0" err="1" smtClean="0"/>
              <a:t>تنغمر</a:t>
            </a:r>
            <a:r>
              <a:rPr lang="ar-SA" dirty="0" smtClean="0"/>
              <a:t> مساحات واسعة مسطحة فوق مستوى المد العالي نتيجة العواصف </a:t>
            </a:r>
            <a:r>
              <a:rPr lang="ar-SA" dirty="0" err="1" smtClean="0"/>
              <a:t>الريحية</a:t>
            </a:r>
            <a:r>
              <a:rPr lang="ar-SA" dirty="0" smtClean="0"/>
              <a:t> حيث تتكون السبخة نتيجة التبخر الشديد الذي يؤدي إلى تركيز الأملاح وتكون المسطحات الملحية وترسيب الجبس </a:t>
            </a:r>
            <a:r>
              <a:rPr lang="ar-SA" dirty="0" err="1" smtClean="0"/>
              <a:t>والانهيدرايت</a:t>
            </a:r>
            <a:r>
              <a:rPr lang="ar-SA" dirty="0" smtClean="0"/>
              <a:t> كما في الكثير من مناطق الخليج العربي.</a:t>
            </a:r>
            <a:endParaRPr lang="en-US" dirty="0" smtClean="0"/>
          </a:p>
          <a:p>
            <a:r>
              <a:rPr lang="ar-SA" dirty="0" smtClean="0"/>
              <a:t> </a:t>
            </a:r>
            <a:endParaRPr lang="en-US" dirty="0" smtClean="0"/>
          </a:p>
          <a:p>
            <a:pPr lvl="0"/>
            <a:r>
              <a:rPr lang="ar-SA" dirty="0" smtClean="0">
                <a:solidFill>
                  <a:srgbClr val="FF0000"/>
                </a:solidFill>
              </a:rPr>
              <a:t>الرف البحري (</a:t>
            </a:r>
            <a:r>
              <a:rPr lang="en-US" dirty="0" smtClean="0">
                <a:solidFill>
                  <a:srgbClr val="FF0000"/>
                </a:solidFill>
              </a:rPr>
              <a:t>Marine Shelf</a:t>
            </a:r>
            <a:r>
              <a:rPr lang="ar-SA" dirty="0" smtClean="0">
                <a:solidFill>
                  <a:srgbClr val="FF0000"/>
                </a:solidFill>
              </a:rPr>
              <a:t>)</a:t>
            </a:r>
            <a:endParaRPr lang="en-US" dirty="0" smtClean="0">
              <a:solidFill>
                <a:srgbClr val="FF0000"/>
              </a:solidFill>
            </a:endParaRPr>
          </a:p>
          <a:p>
            <a:r>
              <a:rPr lang="ar-SA" dirty="0" smtClean="0"/>
              <a:t>يمتد الرف البحري من أوطأ مستوى للمد والى عمق (</a:t>
            </a:r>
            <a:r>
              <a:rPr lang="en-US" dirty="0" smtClean="0"/>
              <a:t>200</a:t>
            </a:r>
            <a:r>
              <a:rPr lang="ar-SA" dirty="0" smtClean="0"/>
              <a:t>) </a:t>
            </a:r>
            <a:r>
              <a:rPr lang="ar-SA" dirty="0" err="1" smtClean="0"/>
              <a:t>م</a:t>
            </a:r>
            <a:r>
              <a:rPr lang="ar-SA" dirty="0" smtClean="0"/>
              <a:t> متمثلة بالبيئة </a:t>
            </a:r>
            <a:r>
              <a:rPr lang="ar-SA" dirty="0" err="1" smtClean="0"/>
              <a:t>النريتية</a:t>
            </a:r>
            <a:r>
              <a:rPr lang="ar-SA" dirty="0" smtClean="0"/>
              <a:t> ويشمل المناطق القريبة من الساحل التي تترسب فيها المواد </a:t>
            </a:r>
            <a:r>
              <a:rPr lang="ar-SA" dirty="0" err="1" smtClean="0"/>
              <a:t>الفتاتية</a:t>
            </a:r>
            <a:r>
              <a:rPr lang="ar-SA" dirty="0" smtClean="0"/>
              <a:t> المتمثلة بالرمال والطين التي تترسب بواسطة الأمواج والتيارات البحرية القريبة من الساحل وتتدرج الرمال التي تكون على شكل انطقه وحواجز رملية قرب الساحل إلى الطين باتجاه البحر.</a:t>
            </a:r>
            <a:endParaRPr lang="en-US" dirty="0" smtClean="0"/>
          </a:p>
          <a:p>
            <a:r>
              <a:rPr lang="ar-SA" dirty="0" smtClean="0"/>
              <a:t> </a:t>
            </a:r>
            <a:endParaRPr lang="en-US" dirty="0" smtClean="0"/>
          </a:p>
          <a:p>
            <a:pPr lvl="0"/>
            <a:r>
              <a:rPr lang="ar-SA" dirty="0" smtClean="0">
                <a:solidFill>
                  <a:srgbClr val="FF0000"/>
                </a:solidFill>
              </a:rPr>
              <a:t>المنحدر القاري (</a:t>
            </a:r>
            <a:r>
              <a:rPr lang="en-US" dirty="0" err="1" smtClean="0">
                <a:solidFill>
                  <a:srgbClr val="FF0000"/>
                </a:solidFill>
              </a:rPr>
              <a:t>Bathyal</a:t>
            </a:r>
            <a:r>
              <a:rPr lang="en-US" dirty="0" smtClean="0">
                <a:solidFill>
                  <a:srgbClr val="FF0000"/>
                </a:solidFill>
              </a:rPr>
              <a:t> Zone</a:t>
            </a:r>
            <a:r>
              <a:rPr lang="ar-SA" dirty="0" smtClean="0">
                <a:solidFill>
                  <a:srgbClr val="FF0000"/>
                </a:solidFill>
              </a:rPr>
              <a:t>)</a:t>
            </a:r>
            <a:endParaRPr lang="en-US" dirty="0" smtClean="0">
              <a:solidFill>
                <a:srgbClr val="FF0000"/>
              </a:solidFill>
            </a:endParaRPr>
          </a:p>
          <a:p>
            <a:r>
              <a:rPr lang="ar-SA" dirty="0" smtClean="0"/>
              <a:t>منطقة المنحدر القاري وتشمل قاع البحر ما بين عمق (</a:t>
            </a:r>
            <a:r>
              <a:rPr lang="en-US" dirty="0" smtClean="0"/>
              <a:t>200</a:t>
            </a:r>
            <a:r>
              <a:rPr lang="ar-SA" dirty="0" smtClean="0"/>
              <a:t>) </a:t>
            </a:r>
            <a:r>
              <a:rPr lang="ar-SA" dirty="0" err="1" smtClean="0"/>
              <a:t>م</a:t>
            </a:r>
            <a:r>
              <a:rPr lang="ar-SA" dirty="0" smtClean="0"/>
              <a:t> والى عمق (</a:t>
            </a:r>
            <a:r>
              <a:rPr lang="en-US" dirty="0" smtClean="0"/>
              <a:t>2000</a:t>
            </a:r>
            <a:r>
              <a:rPr lang="ar-SA" dirty="0" smtClean="0"/>
              <a:t>) </a:t>
            </a:r>
            <a:r>
              <a:rPr lang="ar-SA" dirty="0" err="1" smtClean="0"/>
              <a:t>م</a:t>
            </a:r>
            <a:r>
              <a:rPr lang="ar-SA" dirty="0" smtClean="0"/>
              <a:t> إن هذه المنطقة تحتوي على ترسبات من الوحل الناعم المخرج بمعدن </a:t>
            </a:r>
            <a:r>
              <a:rPr lang="ar-SA" dirty="0" err="1" smtClean="0"/>
              <a:t>الـ</a:t>
            </a:r>
            <a:r>
              <a:rPr lang="ar-SA" dirty="0" smtClean="0"/>
              <a:t> (</a:t>
            </a:r>
            <a:r>
              <a:rPr lang="en-US" dirty="0" err="1" smtClean="0"/>
              <a:t>Gluconite</a:t>
            </a:r>
            <a:r>
              <a:rPr lang="ar-SA" dirty="0" smtClean="0"/>
              <a:t>) وكذلك الطين </a:t>
            </a:r>
            <a:r>
              <a:rPr lang="ar-SA" dirty="0" err="1" smtClean="0"/>
              <a:t>الكلسي</a:t>
            </a:r>
            <a:r>
              <a:rPr lang="ar-SA" dirty="0" smtClean="0"/>
              <a:t> والترسبات </a:t>
            </a:r>
            <a:r>
              <a:rPr lang="ar-SA" dirty="0" err="1" smtClean="0"/>
              <a:t>الغرينية</a:t>
            </a:r>
            <a:r>
              <a:rPr lang="ar-SA" dirty="0" smtClean="0"/>
              <a:t> وتكون </a:t>
            </a:r>
            <a:r>
              <a:rPr lang="ar-SA" dirty="0" err="1" smtClean="0"/>
              <a:t>الوان</a:t>
            </a:r>
            <a:r>
              <a:rPr lang="ar-SA" dirty="0" smtClean="0"/>
              <a:t> هذه الترسبات زرقاء وسوداء بسبب قلة الأوكسجين أما </a:t>
            </a:r>
            <a:r>
              <a:rPr lang="ar-SA" dirty="0" err="1" smtClean="0"/>
              <a:t>المستحاثات</a:t>
            </a:r>
            <a:r>
              <a:rPr lang="ar-SA" dirty="0" smtClean="0"/>
              <a:t> فهي خليط من المتحجرات الطافية </a:t>
            </a:r>
            <a:r>
              <a:rPr lang="ar-SA" dirty="0" err="1" smtClean="0"/>
              <a:t>والقاعية</a:t>
            </a:r>
            <a:r>
              <a:rPr lang="ar-SA" dirty="0" smtClean="0"/>
              <a:t> التي تتواجد في البيئة </a:t>
            </a:r>
            <a:r>
              <a:rPr lang="ar-SA" dirty="0" err="1" smtClean="0"/>
              <a:t>النريتية</a:t>
            </a:r>
            <a:r>
              <a:rPr lang="ar-SA" dirty="0" smtClean="0"/>
              <a:t> بكثرة ، كما توجد بعض البقايا النباتية والطحالب.</a:t>
            </a:r>
            <a:endParaRPr lang="en-US" dirty="0" smtClean="0"/>
          </a:p>
          <a:p>
            <a:r>
              <a:rPr lang="ar-SA" dirty="0" smtClean="0"/>
              <a:t> </a:t>
            </a:r>
            <a:endParaRPr lang="en-US" dirty="0" smtClean="0"/>
          </a:p>
          <a:p>
            <a:r>
              <a:rPr lang="ar-SA" dirty="0" smtClean="0">
                <a:solidFill>
                  <a:srgbClr val="FF0000"/>
                </a:solidFill>
              </a:rPr>
              <a:t>د- منطقة الأعماق السحيقة (</a:t>
            </a:r>
            <a:r>
              <a:rPr lang="en-US" dirty="0" smtClean="0">
                <a:solidFill>
                  <a:srgbClr val="FF0000"/>
                </a:solidFill>
              </a:rPr>
              <a:t>Abyssal Zone</a:t>
            </a:r>
            <a:r>
              <a:rPr lang="ar-SA" dirty="0" smtClean="0">
                <a:solidFill>
                  <a:srgbClr val="FF0000"/>
                </a:solidFill>
              </a:rPr>
              <a:t>)</a:t>
            </a:r>
            <a:endParaRPr lang="en-US" dirty="0" smtClean="0">
              <a:solidFill>
                <a:srgbClr val="FF0000"/>
              </a:solidFill>
            </a:endParaRPr>
          </a:p>
          <a:p>
            <a:r>
              <a:rPr lang="ar-SA" dirty="0" smtClean="0"/>
              <a:t>تقع هذه المنطقة بين عمق (</a:t>
            </a:r>
            <a:r>
              <a:rPr lang="en-US" dirty="0" smtClean="0"/>
              <a:t>2000</a:t>
            </a:r>
            <a:r>
              <a:rPr lang="ar-SA" dirty="0" smtClean="0"/>
              <a:t>) </a:t>
            </a:r>
            <a:r>
              <a:rPr lang="ar-SA" dirty="0" err="1" smtClean="0"/>
              <a:t>م</a:t>
            </a:r>
            <a:r>
              <a:rPr lang="ar-SA" dirty="0" smtClean="0"/>
              <a:t> إلى عمق (</a:t>
            </a:r>
            <a:r>
              <a:rPr lang="en-US" dirty="0" smtClean="0"/>
              <a:t>6000</a:t>
            </a:r>
            <a:r>
              <a:rPr lang="ar-SA" dirty="0" smtClean="0"/>
              <a:t>) </a:t>
            </a:r>
            <a:r>
              <a:rPr lang="ar-SA" dirty="0" err="1" smtClean="0"/>
              <a:t>م</a:t>
            </a:r>
            <a:r>
              <a:rPr lang="ar-SA" dirty="0" smtClean="0"/>
              <a:t> الرسوبيات التي تصل إلى هذه المنطقة قليلة جداً لكون الأجسام المائية التي تعلوها هادئة بصورة عامة. إن الأحياء </a:t>
            </a:r>
            <a:r>
              <a:rPr lang="ar-SA" dirty="0" err="1" smtClean="0"/>
              <a:t>القاعية</a:t>
            </a:r>
            <a:r>
              <a:rPr lang="ar-SA" dirty="0" smtClean="0"/>
              <a:t> تكون معدومة تقريباً في هذه البيئة لكن الماء السطحي </a:t>
            </a:r>
            <a:r>
              <a:rPr lang="ar-SA" dirty="0" err="1" smtClean="0"/>
              <a:t>البلاجي</a:t>
            </a:r>
            <a:r>
              <a:rPr lang="ar-SA" dirty="0" smtClean="0"/>
              <a:t> هو المصدر الرئيسي </a:t>
            </a:r>
            <a:r>
              <a:rPr lang="ar-SA" dirty="0" err="1" smtClean="0"/>
              <a:t>للمستحاثات</a:t>
            </a:r>
            <a:r>
              <a:rPr lang="ar-SA" dirty="0" smtClean="0"/>
              <a:t> التي تموت ثم تغطس وتتراكم فوق سطح هذه البيئة ومن هذه </a:t>
            </a:r>
            <a:r>
              <a:rPr lang="ar-SA" dirty="0" err="1" smtClean="0"/>
              <a:t>المستحاثات</a:t>
            </a:r>
            <a:r>
              <a:rPr lang="ar-SA" dirty="0" smtClean="0"/>
              <a:t> هياكل </a:t>
            </a:r>
            <a:r>
              <a:rPr lang="ar-SA" dirty="0" err="1" smtClean="0"/>
              <a:t>الراديولاريا</a:t>
            </a:r>
            <a:r>
              <a:rPr lang="ar-SA" dirty="0" smtClean="0"/>
              <a:t> </a:t>
            </a:r>
            <a:r>
              <a:rPr lang="ar-SA" dirty="0" err="1" smtClean="0"/>
              <a:t>والفورامنفرا</a:t>
            </a:r>
            <a:r>
              <a:rPr lang="ar-SA" dirty="0" smtClean="0"/>
              <a:t> الطافية.</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714512"/>
          </a:xfrm>
        </p:spPr>
        <p:txBody>
          <a:bodyPr/>
          <a:lstStyle/>
          <a:p>
            <a:pPr algn="ctr"/>
            <a:r>
              <a:rPr lang="en-US" dirty="0" smtClean="0"/>
              <a:t>Marine &amp; non marine sediments</a:t>
            </a:r>
            <a:endParaRPr lang="ar-SA" dirty="0"/>
          </a:p>
        </p:txBody>
      </p:sp>
      <p:sp>
        <p:nvSpPr>
          <p:cNvPr id="3" name="عنوان فرعي 2"/>
          <p:cNvSpPr>
            <a:spLocks noGrp="1"/>
          </p:cNvSpPr>
          <p:nvPr>
            <p:ph type="subTitle" idx="1"/>
          </p:nvPr>
        </p:nvSpPr>
        <p:spPr>
          <a:xfrm>
            <a:off x="142844" y="1928802"/>
            <a:ext cx="8786874" cy="4786346"/>
          </a:xfrm>
        </p:spPr>
        <p:txBody>
          <a:bodyPr>
            <a:normAutofit fontScale="70000" lnSpcReduction="20000"/>
          </a:bodyPr>
          <a:lstStyle/>
          <a:p>
            <a:r>
              <a:rPr lang="ar-SA" sz="2800" dirty="0" smtClean="0"/>
              <a:t>س</a:t>
            </a:r>
            <a:r>
              <a:rPr lang="en-US" sz="2800" dirty="0" smtClean="0"/>
              <a:t>/</a:t>
            </a:r>
            <a:r>
              <a:rPr lang="ar-SA" sz="2800" dirty="0" smtClean="0"/>
              <a:t> كيف يمكنك تمييز الرواسب البحرية عن القارية ؟</a:t>
            </a:r>
            <a:endParaRPr lang="en-US" sz="2400" dirty="0" smtClean="0"/>
          </a:p>
          <a:p>
            <a:r>
              <a:rPr lang="ar-SA" sz="2800" dirty="0" smtClean="0"/>
              <a:t>ج</a:t>
            </a:r>
            <a:r>
              <a:rPr lang="en-US" sz="2800" dirty="0" smtClean="0"/>
              <a:t>/</a:t>
            </a:r>
            <a:r>
              <a:rPr lang="ar-SA" sz="2800" dirty="0" smtClean="0"/>
              <a:t> </a:t>
            </a:r>
            <a:r>
              <a:rPr lang="ar-SA" sz="2800" b="1" dirty="0" smtClean="0"/>
              <a:t>هناك عدد من الصفات والتراكيب الرسوبية التي تميز لرواسب البحرية والقارية ومنها :</a:t>
            </a:r>
            <a:endParaRPr lang="en-US" sz="2400" b="1" dirty="0" smtClean="0"/>
          </a:p>
          <a:p>
            <a:pPr lvl="1"/>
            <a:r>
              <a:rPr lang="ar-IQ" b="1" dirty="0" smtClean="0">
                <a:solidFill>
                  <a:srgbClr val="FF0000"/>
                </a:solidFill>
              </a:rPr>
              <a:t>1-</a:t>
            </a:r>
            <a:r>
              <a:rPr lang="ar-SA" b="1" dirty="0" err="1" smtClean="0">
                <a:solidFill>
                  <a:srgbClr val="FF0000"/>
                </a:solidFill>
              </a:rPr>
              <a:t>المستحاثات</a:t>
            </a:r>
            <a:r>
              <a:rPr lang="ar-SA" b="1" dirty="0" smtClean="0">
                <a:solidFill>
                  <a:srgbClr val="FF0000"/>
                </a:solidFill>
              </a:rPr>
              <a:t> (المتحجرات)</a:t>
            </a:r>
            <a:r>
              <a:rPr lang="ar-SA" b="1" dirty="0" smtClean="0"/>
              <a:t> : يعتبر هذا العامل من أهم العوامل في تمييز كلا النوعين من الرواسب مثل على ذلك فان المرجان البحري الذي يعيش في البحار في حالة وجودة في المقاطع الصخرية فانه دليل قاطع على انه ترسب في بيئة بحرية.</a:t>
            </a:r>
            <a:endParaRPr lang="en-US" sz="2000" b="1" dirty="0" smtClean="0"/>
          </a:p>
          <a:p>
            <a:pPr lvl="1"/>
            <a:r>
              <a:rPr lang="ar-IQ" b="1" dirty="0" smtClean="0">
                <a:solidFill>
                  <a:srgbClr val="FF0000"/>
                </a:solidFill>
              </a:rPr>
              <a:t>2-</a:t>
            </a:r>
            <a:r>
              <a:rPr lang="ar-SA" b="1" dirty="0" smtClean="0">
                <a:solidFill>
                  <a:srgbClr val="FF0000"/>
                </a:solidFill>
              </a:rPr>
              <a:t>اللون </a:t>
            </a:r>
            <a:r>
              <a:rPr lang="ar-SA" b="1" dirty="0" smtClean="0"/>
              <a:t>: يمكن الاستفادة من اللون للرواسب في الصخور الرسوبية للدلائل على بيئة الترسيب مثال ذلك فان اللون الأسود </a:t>
            </a:r>
            <a:r>
              <a:rPr lang="ar-SA" b="1" dirty="0" err="1" smtClean="0"/>
              <a:t>او</a:t>
            </a:r>
            <a:r>
              <a:rPr lang="ar-SA" b="1" dirty="0" smtClean="0"/>
              <a:t> الأخضر في الرسوبيات يدل على بيئة اختزالية وشحه الأوكسجين في هذه البيئة </a:t>
            </a:r>
            <a:r>
              <a:rPr lang="ar-SA" b="1" dirty="0" err="1" smtClean="0"/>
              <a:t>او</a:t>
            </a:r>
            <a:r>
              <a:rPr lang="ar-SA" b="1" dirty="0" smtClean="0"/>
              <a:t> وجود ثاني </a:t>
            </a:r>
            <a:r>
              <a:rPr lang="ar-SA" b="1" dirty="0" err="1" smtClean="0"/>
              <a:t>اوكسيد</a:t>
            </a:r>
            <a:r>
              <a:rPr lang="ar-SA" b="1" dirty="0" smtClean="0"/>
              <a:t> </a:t>
            </a:r>
            <a:r>
              <a:rPr lang="ar-SA" b="1" dirty="0" err="1" smtClean="0"/>
              <a:t>الكاربون</a:t>
            </a:r>
            <a:r>
              <a:rPr lang="ar-SA" b="1" dirty="0" smtClean="0"/>
              <a:t> </a:t>
            </a:r>
            <a:r>
              <a:rPr lang="ar-SA" b="1" dirty="0" err="1" smtClean="0"/>
              <a:t>او</a:t>
            </a:r>
            <a:r>
              <a:rPr lang="ar-SA" b="1" dirty="0" smtClean="0"/>
              <a:t> </a:t>
            </a:r>
            <a:r>
              <a:rPr lang="ar-SA" b="1" dirty="0" err="1" smtClean="0"/>
              <a:t>كبريتيدات</a:t>
            </a:r>
            <a:r>
              <a:rPr lang="ar-SA" b="1" dirty="0" smtClean="0"/>
              <a:t> الهيدروجين وهذا ما يعكس البيئات البحرية العميقة.</a:t>
            </a:r>
            <a:endParaRPr lang="en-US" sz="2000" b="1" dirty="0" smtClean="0"/>
          </a:p>
          <a:p>
            <a:pPr lvl="1" algn="r"/>
            <a:r>
              <a:rPr lang="ar-IQ" b="1" dirty="0" smtClean="0">
                <a:solidFill>
                  <a:srgbClr val="FF0000"/>
                </a:solidFill>
              </a:rPr>
              <a:t>3- </a:t>
            </a:r>
            <a:r>
              <a:rPr lang="ar-SA" b="1" dirty="0" smtClean="0">
                <a:solidFill>
                  <a:srgbClr val="FF0000"/>
                </a:solidFill>
              </a:rPr>
              <a:t>الكرات الطينية (</a:t>
            </a:r>
            <a:r>
              <a:rPr lang="en-US" b="1" dirty="0" smtClean="0">
                <a:solidFill>
                  <a:srgbClr val="FF0000"/>
                </a:solidFill>
              </a:rPr>
              <a:t>Mud ball</a:t>
            </a:r>
            <a:r>
              <a:rPr lang="ar-SA" b="1" dirty="0" smtClean="0"/>
              <a:t>) يدل وجودها في الطبقات الرسوبية على البيئات النهرية.</a:t>
            </a:r>
            <a:endParaRPr lang="en-US" sz="2000" b="1" dirty="0" smtClean="0"/>
          </a:p>
          <a:p>
            <a:pPr lvl="1" algn="r"/>
            <a:r>
              <a:rPr lang="ar-IQ" b="1" dirty="0" smtClean="0">
                <a:solidFill>
                  <a:srgbClr val="FF0000"/>
                </a:solidFill>
              </a:rPr>
              <a:t>4- </a:t>
            </a:r>
            <a:r>
              <a:rPr lang="ar-SA" b="1" dirty="0" smtClean="0">
                <a:solidFill>
                  <a:srgbClr val="FF0000"/>
                </a:solidFill>
              </a:rPr>
              <a:t>التشققات الطينية (</a:t>
            </a:r>
            <a:r>
              <a:rPr lang="en-US" b="1" dirty="0" smtClean="0">
                <a:solidFill>
                  <a:srgbClr val="FF0000"/>
                </a:solidFill>
              </a:rPr>
              <a:t>Mud Cracks</a:t>
            </a:r>
            <a:r>
              <a:rPr lang="ar-SA" b="1" dirty="0" smtClean="0">
                <a:solidFill>
                  <a:srgbClr val="FF0000"/>
                </a:solidFill>
              </a:rPr>
              <a:t>) </a:t>
            </a:r>
            <a:r>
              <a:rPr lang="ar-SA" b="1" dirty="0" smtClean="0"/>
              <a:t>تعتبر دليل على الظروف </a:t>
            </a:r>
            <a:r>
              <a:rPr lang="ar-SA" b="1" dirty="0" err="1" smtClean="0"/>
              <a:t>القاعية</a:t>
            </a:r>
            <a:r>
              <a:rPr lang="ar-SA" b="1" dirty="0" smtClean="0"/>
              <a:t>.</a:t>
            </a:r>
            <a:endParaRPr lang="en-US" sz="2000" b="1" dirty="0" smtClean="0"/>
          </a:p>
          <a:p>
            <a:pPr lvl="1"/>
            <a:r>
              <a:rPr lang="ar-IQ" b="1" dirty="0" smtClean="0">
                <a:solidFill>
                  <a:srgbClr val="FF0000"/>
                </a:solidFill>
              </a:rPr>
              <a:t>5- </a:t>
            </a:r>
            <a:r>
              <a:rPr lang="ar-SA" b="1" dirty="0" err="1" smtClean="0">
                <a:solidFill>
                  <a:srgbClr val="FF0000"/>
                </a:solidFill>
              </a:rPr>
              <a:t>التطبق</a:t>
            </a:r>
            <a:r>
              <a:rPr lang="ar-SA" b="1" dirty="0" smtClean="0">
                <a:solidFill>
                  <a:srgbClr val="FF0000"/>
                </a:solidFill>
              </a:rPr>
              <a:t> المتقطع (</a:t>
            </a:r>
            <a:r>
              <a:rPr lang="en-US" b="1" dirty="0" smtClean="0">
                <a:solidFill>
                  <a:srgbClr val="FF0000"/>
                </a:solidFill>
              </a:rPr>
              <a:t>Cross Bedding</a:t>
            </a:r>
            <a:r>
              <a:rPr lang="ar-SA" b="1" dirty="0" smtClean="0">
                <a:solidFill>
                  <a:srgbClr val="FF0000"/>
                </a:solidFill>
              </a:rPr>
              <a:t>) </a:t>
            </a:r>
            <a:r>
              <a:rPr lang="ar-SA" b="1" dirty="0" err="1" smtClean="0"/>
              <a:t>التطبق</a:t>
            </a:r>
            <a:r>
              <a:rPr lang="ar-SA" b="1" dirty="0" smtClean="0"/>
              <a:t> المتقاطع الوتدي يدل على بيئة الترسيب الهوائي (الصحاري) أما </a:t>
            </a:r>
            <a:r>
              <a:rPr lang="ar-SA" b="1" dirty="0" err="1" smtClean="0"/>
              <a:t>التطبق</a:t>
            </a:r>
            <a:r>
              <a:rPr lang="ar-SA" b="1" dirty="0" smtClean="0"/>
              <a:t> المتقطع </a:t>
            </a:r>
            <a:r>
              <a:rPr lang="ar-SA" b="1" dirty="0" err="1" smtClean="0"/>
              <a:t>القناتية</a:t>
            </a:r>
            <a:r>
              <a:rPr lang="ar-SA" b="1" dirty="0" smtClean="0"/>
              <a:t> الطويلة تدل على البيئة النهرية.</a:t>
            </a:r>
            <a:endParaRPr lang="en-US" sz="2000" b="1" dirty="0" smtClean="0"/>
          </a:p>
          <a:p>
            <a:pPr lvl="1"/>
            <a:r>
              <a:rPr lang="ar-IQ" b="1" dirty="0" smtClean="0">
                <a:solidFill>
                  <a:srgbClr val="FF0000"/>
                </a:solidFill>
              </a:rPr>
              <a:t>6- </a:t>
            </a:r>
            <a:r>
              <a:rPr lang="ar-SA" b="1" dirty="0" smtClean="0">
                <a:solidFill>
                  <a:srgbClr val="FF0000"/>
                </a:solidFill>
              </a:rPr>
              <a:t>التجانس الحبيبي وحجم جزيئات الرسوبيات </a:t>
            </a:r>
            <a:r>
              <a:rPr lang="ar-SA" b="1" dirty="0" smtClean="0"/>
              <a:t>: تكون الرواسب البحرية متجانسة </a:t>
            </a:r>
            <a:r>
              <a:rPr lang="ar-SA" b="1" dirty="0" err="1" smtClean="0"/>
              <a:t>حجمياً</a:t>
            </a:r>
            <a:r>
              <a:rPr lang="ar-SA" b="1" dirty="0" smtClean="0"/>
              <a:t> وبشكل جيد أما الرواسب النهرية والجليدية فتكون غير متجانسة.</a:t>
            </a:r>
            <a:endParaRPr lang="en-US" sz="2000" b="1" dirty="0" smtClean="0"/>
          </a:p>
          <a:p>
            <a:pPr lvl="1"/>
            <a:r>
              <a:rPr lang="ar-IQ" b="1" dirty="0" smtClean="0">
                <a:solidFill>
                  <a:srgbClr val="FF0000"/>
                </a:solidFill>
              </a:rPr>
              <a:t>7- </a:t>
            </a:r>
            <a:r>
              <a:rPr lang="ar-SA" b="1" dirty="0" smtClean="0">
                <a:solidFill>
                  <a:srgbClr val="FF0000"/>
                </a:solidFill>
              </a:rPr>
              <a:t>المعادن الطينية (</a:t>
            </a:r>
            <a:r>
              <a:rPr lang="en-US" b="1" dirty="0" smtClean="0">
                <a:solidFill>
                  <a:srgbClr val="FF0000"/>
                </a:solidFill>
              </a:rPr>
              <a:t>Clay Minerals</a:t>
            </a:r>
            <a:r>
              <a:rPr lang="ar-SA" b="1" dirty="0" smtClean="0">
                <a:solidFill>
                  <a:srgbClr val="FF0000"/>
                </a:solidFill>
              </a:rPr>
              <a:t>) </a:t>
            </a:r>
            <a:r>
              <a:rPr lang="ar-SA" b="1" dirty="0" smtClean="0"/>
              <a:t>: تستخدم المعادن الطينية لتميز الرواسب البحرية عن القارية بواسطة عدد من الأجهزة مثل جهاز الأشعة السينية الحائدة </a:t>
            </a:r>
            <a:r>
              <a:rPr lang="ar-SA" b="1" dirty="0" err="1" smtClean="0"/>
              <a:t>او</a:t>
            </a:r>
            <a:r>
              <a:rPr lang="ar-SA" b="1" dirty="0" smtClean="0"/>
              <a:t> التحليل </a:t>
            </a:r>
            <a:r>
              <a:rPr lang="ar-SA" b="1" dirty="0" err="1" smtClean="0"/>
              <a:t>الكيمياوي</a:t>
            </a:r>
            <a:r>
              <a:rPr lang="ar-SA" b="1" dirty="0" smtClean="0"/>
              <a:t> </a:t>
            </a:r>
            <a:r>
              <a:rPr lang="ar-SA" b="1" dirty="0" err="1" smtClean="0"/>
              <a:t>او</a:t>
            </a:r>
            <a:r>
              <a:rPr lang="ar-SA" b="1" dirty="0" smtClean="0"/>
              <a:t> التفاضل الحراري </a:t>
            </a:r>
            <a:r>
              <a:rPr lang="ar-SA" b="1" dirty="0" err="1" smtClean="0"/>
              <a:t>او</a:t>
            </a:r>
            <a:r>
              <a:rPr lang="ar-SA" b="1" dirty="0" smtClean="0"/>
              <a:t> الطرق </a:t>
            </a:r>
            <a:r>
              <a:rPr lang="ar-SA" b="1" dirty="0" err="1" smtClean="0"/>
              <a:t>الفيزياوية</a:t>
            </a:r>
            <a:r>
              <a:rPr lang="ar-SA" b="1" dirty="0" smtClean="0"/>
              <a:t> للاستدلال على مكوناتها وعلى سبيل المثال فان معادن </a:t>
            </a:r>
            <a:r>
              <a:rPr lang="ar-SA" b="1" dirty="0" err="1" smtClean="0"/>
              <a:t>الكاؤلين</a:t>
            </a:r>
            <a:r>
              <a:rPr lang="ar-SA" b="1" dirty="0" smtClean="0"/>
              <a:t> تتواجد في البيئات القارية أما معادن </a:t>
            </a:r>
            <a:r>
              <a:rPr lang="ar-SA" b="1" dirty="0" err="1" smtClean="0"/>
              <a:t>الالايت</a:t>
            </a:r>
            <a:r>
              <a:rPr lang="ar-SA" b="1" dirty="0" smtClean="0"/>
              <a:t> </a:t>
            </a:r>
            <a:r>
              <a:rPr lang="ar-SA" b="1" dirty="0" err="1" smtClean="0"/>
              <a:t>والمونتمورلينايت</a:t>
            </a:r>
            <a:r>
              <a:rPr lang="ar-SA" b="1" dirty="0" smtClean="0"/>
              <a:t> </a:t>
            </a:r>
            <a:r>
              <a:rPr lang="ar-SA" b="1" dirty="0" err="1" smtClean="0"/>
              <a:t>والكورايت</a:t>
            </a:r>
            <a:r>
              <a:rPr lang="ar-SA" b="1" dirty="0" smtClean="0"/>
              <a:t> تتواجد في البيئات البحرية عادة.</a:t>
            </a:r>
            <a:endParaRPr lang="en-US" sz="2000" b="1"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1"/>
            <a:ext cx="9142933" cy="6858000"/>
          </a:xfrm>
          <a:prstGeom prst="rect">
            <a:avLst/>
          </a:prstGeom>
          <a:noFill/>
          <a:ln w="9525">
            <a:noFill/>
            <a:miter lim="800000"/>
            <a:headEnd/>
            <a:tailEnd/>
          </a:ln>
          <a:effectLst/>
        </p:spPr>
      </p:pic>
    </p:spTree>
  </p:cSld>
  <p:clrMapOvr>
    <a:masterClrMapping/>
  </p:clrMapOvr>
  <p:transition>
    <p:push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098"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a:effectLst/>
        </p:spPr>
      </p:pic>
    </p:spTree>
  </p:cSld>
  <p:clrMapOvr>
    <a:masterClrMapping/>
  </p:clrMapOvr>
  <p:transition>
    <p:push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214282" y="857232"/>
            <a:ext cx="8715436" cy="5786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9600" b="1" dirty="0" smtClean="0"/>
              <a:t>نهاية المحاضرة الثالثة 17-3</a:t>
            </a:r>
            <a:endParaRPr lang="ar-SA" sz="9600" b="1" dirty="0"/>
          </a:p>
        </p:txBody>
      </p:sp>
    </p:spTree>
  </p:cSld>
  <p:clrMapOvr>
    <a:masterClrMapping/>
  </p:clrMapOvr>
  <p:transition>
    <p:push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geo  photos\800px-Geology_of_Cyprus-Chalk.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شكل بيضاوي 3"/>
          <p:cNvSpPr/>
          <p:nvPr/>
        </p:nvSpPr>
        <p:spPr>
          <a:xfrm>
            <a:off x="5286380" y="214290"/>
            <a:ext cx="3857620" cy="1571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smtClean="0"/>
              <a:t>العلاقات الطباقية</a:t>
            </a:r>
            <a:endParaRPr lang="ar-SA" sz="3600" b="1" dirty="0"/>
          </a:p>
        </p:txBody>
      </p:sp>
    </p:spTree>
  </p:cSld>
  <p:clrMapOvr>
    <a:masterClrMapping/>
  </p:clrMapOvr>
  <p:transition>
    <p:push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142852"/>
            <a:ext cx="8929718" cy="1285884"/>
          </a:xfrm>
        </p:spPr>
        <p:txBody>
          <a:bodyPr>
            <a:normAutofit fontScale="90000"/>
          </a:bodyPr>
          <a:lstStyle/>
          <a:p>
            <a:pPr marL="0" marR="0" rtl="1">
              <a:spcBef>
                <a:spcPts val="0"/>
              </a:spcBef>
              <a:spcAft>
                <a:spcPts val="0"/>
              </a:spcAft>
            </a:pPr>
            <a:r>
              <a:rPr lang="ar-SA" sz="4000" dirty="0" smtClean="0">
                <a:latin typeface="Times New Roman"/>
                <a:ea typeface="Times New Roman"/>
                <a:cs typeface="Simplified Arabic"/>
              </a:rPr>
              <a:t>العلاقات الطباقية (</a:t>
            </a:r>
            <a:r>
              <a:rPr lang="en-US" sz="4000" dirty="0" smtClean="0">
                <a:latin typeface="Times New Roman"/>
                <a:ea typeface="Times New Roman"/>
                <a:cs typeface="Simplified Arabic"/>
              </a:rPr>
              <a:t>Stratigraphic Relationships</a:t>
            </a:r>
            <a:r>
              <a:rPr lang="ar-SA" sz="4000" dirty="0" smtClean="0">
                <a:latin typeface="Times New Roman"/>
                <a:ea typeface="Times New Roman"/>
                <a:cs typeface="Simplified Arabic"/>
              </a:rPr>
              <a:t>)</a:t>
            </a:r>
            <a:r>
              <a:rPr lang="en-US" sz="5400" dirty="0" smtClean="0">
                <a:latin typeface="Times New Roman"/>
                <a:ea typeface="Times New Roman"/>
              </a:rPr>
              <a:t/>
            </a:r>
            <a:br>
              <a:rPr lang="en-US" sz="5400" dirty="0" smtClean="0">
                <a:latin typeface="Times New Roman"/>
                <a:ea typeface="Times New Roman"/>
              </a:rPr>
            </a:br>
            <a:endParaRPr lang="ar-SA" dirty="0"/>
          </a:p>
        </p:txBody>
      </p:sp>
      <p:sp>
        <p:nvSpPr>
          <p:cNvPr id="3" name="عنوان فرعي 2"/>
          <p:cNvSpPr>
            <a:spLocks noGrp="1"/>
          </p:cNvSpPr>
          <p:nvPr>
            <p:ph type="subTitle" idx="1"/>
          </p:nvPr>
        </p:nvSpPr>
        <p:spPr>
          <a:xfrm>
            <a:off x="214282" y="785794"/>
            <a:ext cx="8715436" cy="5857916"/>
          </a:xfrm>
        </p:spPr>
        <p:txBody>
          <a:bodyPr>
            <a:normAutofit lnSpcReduction="10000"/>
          </a:bodyPr>
          <a:lstStyle/>
          <a:p>
            <a:r>
              <a:rPr lang="ar-IQ" sz="2800" b="1" dirty="0" smtClean="0">
                <a:solidFill>
                  <a:srgbClr val="FFFF00"/>
                </a:solidFill>
              </a:rPr>
              <a:t>تمهيد:-</a:t>
            </a:r>
          </a:p>
          <a:p>
            <a:r>
              <a:rPr lang="ar-SA" sz="2800" dirty="0" smtClean="0"/>
              <a:t>إن العلاقة الطب</a:t>
            </a:r>
            <a:r>
              <a:rPr lang="ar-IQ" sz="2800" dirty="0" smtClean="0"/>
              <a:t>ا</a:t>
            </a:r>
            <a:r>
              <a:rPr lang="ar-SA" sz="2800" dirty="0" err="1" smtClean="0"/>
              <a:t>قية</a:t>
            </a:r>
            <a:r>
              <a:rPr lang="ar-SA" sz="2800" dirty="0" smtClean="0"/>
              <a:t> ذات أهمية خاصة لكونها تهدف إلى دراسة وتحليل العلاقات المتداخلة والمعقدة بين مختلف الكتل الصخرية الرسوبية. إن الصخور الرسوبية المتراكمة منذ الحقب ما قبل </a:t>
            </a:r>
            <a:r>
              <a:rPr lang="ar-SA" sz="2800" dirty="0" err="1" smtClean="0"/>
              <a:t>الكامبيري</a:t>
            </a:r>
            <a:r>
              <a:rPr lang="ar-SA" sz="2800" dirty="0" smtClean="0"/>
              <a:t> ولحد الآن هي بمثابة السجل الذي يؤرخ التعاقب والتغير الذي </a:t>
            </a:r>
            <a:r>
              <a:rPr lang="ar-SA" sz="2800" dirty="0" err="1" smtClean="0"/>
              <a:t>شهدته</a:t>
            </a:r>
            <a:r>
              <a:rPr lang="ar-SA" sz="2800" dirty="0" smtClean="0"/>
              <a:t> وتشهده البيئة الرسوبية. </a:t>
            </a:r>
            <a:endParaRPr lang="en-US" sz="2800" dirty="0" smtClean="0"/>
          </a:p>
          <a:p>
            <a:r>
              <a:rPr lang="ar-SA" sz="2800" dirty="0" smtClean="0"/>
              <a:t>هناك اختلاف بين دراسة مقطع عمودي لكتلة صخرية وبين دراسة الامتداد الجانبي الهائل لهذه الكتل والأجسام والذي قد يتجاوز </a:t>
            </a:r>
            <a:r>
              <a:rPr lang="ar-SA" sz="2800" dirty="0" err="1" smtClean="0"/>
              <a:t>احياناً</a:t>
            </a:r>
            <a:r>
              <a:rPr lang="ar-SA" sz="2800" dirty="0" smtClean="0"/>
              <a:t> المئات من الكيلومترات (مثال ذلك تكوين الزبير في جنوب العراق).</a:t>
            </a:r>
            <a:endParaRPr lang="en-US" sz="2800" dirty="0" smtClean="0"/>
          </a:p>
          <a:p>
            <a:r>
              <a:rPr lang="ar-SA" sz="2800" dirty="0" smtClean="0"/>
              <a:t>في المقطع العمودي يلاحظ إن التغير بين الوحدات الصخرية يكون واضحاً حيث إن الطبقات المتعاقبة بعضها فوق بعض تبدو واضحة بشكل عمودي على مستوى الطبقات ، أما مواءٍ لمستوى </a:t>
            </a:r>
            <a:r>
              <a:rPr lang="ar-SA" sz="2800" dirty="0" err="1" smtClean="0"/>
              <a:t>التبطق</a:t>
            </a:r>
            <a:r>
              <a:rPr lang="ar-SA" sz="2800" dirty="0" smtClean="0"/>
              <a:t> فان التغير </a:t>
            </a:r>
            <a:r>
              <a:rPr lang="ar-SA" sz="2800" dirty="0" err="1" smtClean="0"/>
              <a:t>الصخاري</a:t>
            </a:r>
            <a:r>
              <a:rPr lang="ar-SA" sz="2800" dirty="0" smtClean="0"/>
              <a:t> للوحدات </a:t>
            </a:r>
            <a:r>
              <a:rPr lang="ar-SA" sz="2800" dirty="0" err="1" smtClean="0"/>
              <a:t>او</a:t>
            </a:r>
            <a:r>
              <a:rPr lang="ar-SA" sz="2800" dirty="0" smtClean="0"/>
              <a:t> الكتل الصخرية فهو اقل بكثير ، إن هذه التغيرات أملت على علماء الطبقات وجوب دراسة الكتل والأجسام الصخرية بالأبعاد الثلاثة.</a:t>
            </a:r>
            <a:endParaRPr lang="en-US" sz="2800" dirty="0" smtClean="0"/>
          </a:p>
          <a:p>
            <a:endParaRPr lang="ar-SA" sz="2800" b="1"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 y="0"/>
            <a:ext cx="9144000" cy="664371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0"/>
            <a:ext cx="7851648" cy="1571612"/>
          </a:xfrm>
        </p:spPr>
        <p:txBody>
          <a:bodyPr>
            <a:normAutofit/>
          </a:bodyPr>
          <a:lstStyle/>
          <a:p>
            <a:pPr marL="0" marR="0" rtl="1">
              <a:spcBef>
                <a:spcPts val="0"/>
              </a:spcBef>
              <a:spcAft>
                <a:spcPts val="0"/>
              </a:spcAft>
            </a:pPr>
            <a:r>
              <a:rPr lang="ar-SA" sz="4000" dirty="0" smtClean="0">
                <a:latin typeface="Times New Roman"/>
                <a:ea typeface="Times New Roman"/>
                <a:cs typeface="Simplified Arabic"/>
              </a:rPr>
              <a:t>المجاميع الصخرية المتداخلة (</a:t>
            </a:r>
            <a:r>
              <a:rPr lang="en-US" sz="4000" dirty="0" err="1" smtClean="0">
                <a:latin typeface="Times New Roman"/>
                <a:ea typeface="Times New Roman"/>
                <a:cs typeface="Simplified Arabic"/>
              </a:rPr>
              <a:t>Lithosome</a:t>
            </a:r>
            <a:r>
              <a:rPr lang="ar-SA" sz="4000" dirty="0" smtClean="0">
                <a:latin typeface="Times New Roman"/>
                <a:ea typeface="Times New Roman"/>
                <a:cs typeface="Simplified Arabic"/>
              </a:rPr>
              <a:t>)</a:t>
            </a:r>
            <a:r>
              <a:rPr lang="en-US" sz="5400" dirty="0" smtClean="0">
                <a:latin typeface="Times New Roman"/>
                <a:ea typeface="Times New Roman"/>
              </a:rPr>
              <a:t/>
            </a:r>
            <a:br>
              <a:rPr lang="en-US" sz="5400" dirty="0" smtClean="0">
                <a:latin typeface="Times New Roman"/>
                <a:ea typeface="Times New Roman"/>
              </a:rPr>
            </a:br>
            <a:endParaRPr lang="ar-SA" dirty="0"/>
          </a:p>
        </p:txBody>
      </p:sp>
      <p:sp>
        <p:nvSpPr>
          <p:cNvPr id="3" name="عنوان فرعي 2"/>
          <p:cNvSpPr>
            <a:spLocks noGrp="1"/>
          </p:cNvSpPr>
          <p:nvPr>
            <p:ph type="subTitle" idx="1"/>
          </p:nvPr>
        </p:nvSpPr>
        <p:spPr>
          <a:xfrm>
            <a:off x="533400" y="785794"/>
            <a:ext cx="7854696" cy="5786478"/>
          </a:xfrm>
        </p:spPr>
        <p:txBody>
          <a:bodyPr>
            <a:normAutofit fontScale="92500" lnSpcReduction="10000"/>
          </a:bodyPr>
          <a:lstStyle/>
          <a:p>
            <a:r>
              <a:rPr lang="ar-IQ" sz="3200" b="1" dirty="0" smtClean="0">
                <a:solidFill>
                  <a:srgbClr val="00B0F0"/>
                </a:solidFill>
              </a:rPr>
              <a:t>تعريف :-</a:t>
            </a:r>
            <a:r>
              <a:rPr lang="ar-SA" sz="3200" dirty="0" smtClean="0">
                <a:solidFill>
                  <a:srgbClr val="FFC000"/>
                </a:solidFill>
              </a:rPr>
              <a:t>وهي كتل صخرية تتكون </a:t>
            </a:r>
            <a:r>
              <a:rPr lang="ar-SA" sz="3200" dirty="0" err="1" smtClean="0">
                <a:solidFill>
                  <a:srgbClr val="FFC000"/>
                </a:solidFill>
              </a:rPr>
              <a:t>اساساً</a:t>
            </a:r>
            <a:r>
              <a:rPr lang="ar-SA" sz="3200" dirty="0" smtClean="0">
                <a:solidFill>
                  <a:srgbClr val="FFC000"/>
                </a:solidFill>
              </a:rPr>
              <a:t> من طبقات منتظمة الصفات الصخرية والتي تتداخل مع كتل صخرية مجاورة لها وذات صفات صخرية (</a:t>
            </a:r>
            <a:r>
              <a:rPr lang="ar-SA" sz="3200" dirty="0" err="1" smtClean="0">
                <a:solidFill>
                  <a:srgbClr val="FFC000"/>
                </a:solidFill>
              </a:rPr>
              <a:t>ليثولوجية</a:t>
            </a:r>
            <a:r>
              <a:rPr lang="ar-SA" sz="3200" dirty="0" smtClean="0">
                <a:solidFill>
                  <a:srgbClr val="FFC000"/>
                </a:solidFill>
              </a:rPr>
              <a:t>) مختلفة.</a:t>
            </a:r>
            <a:endParaRPr lang="en-US" sz="3200" dirty="0" smtClean="0">
              <a:solidFill>
                <a:srgbClr val="FFC000"/>
              </a:solidFill>
            </a:endParaRPr>
          </a:p>
          <a:p>
            <a:endParaRPr lang="ar-IQ" sz="3200" b="1" dirty="0" smtClean="0">
              <a:solidFill>
                <a:srgbClr val="00B0F0"/>
              </a:solidFill>
            </a:endParaRPr>
          </a:p>
          <a:p>
            <a:r>
              <a:rPr lang="ar-SA" sz="3200" b="1" dirty="0" smtClean="0">
                <a:solidFill>
                  <a:schemeClr val="bg1"/>
                </a:solidFill>
              </a:rPr>
              <a:t>أشكالها </a:t>
            </a:r>
            <a:r>
              <a:rPr lang="ar-SA" sz="3200" b="1" dirty="0" err="1" smtClean="0">
                <a:solidFill>
                  <a:schemeClr val="bg1"/>
                </a:solidFill>
              </a:rPr>
              <a:t>وتصانيفها</a:t>
            </a:r>
            <a:r>
              <a:rPr lang="ar-SA" sz="3200" b="1" dirty="0" smtClean="0">
                <a:solidFill>
                  <a:schemeClr val="bg1"/>
                </a:solidFill>
              </a:rPr>
              <a:t> (</a:t>
            </a:r>
            <a:r>
              <a:rPr lang="en-US" sz="3200" b="1" dirty="0" smtClean="0">
                <a:solidFill>
                  <a:schemeClr val="bg1"/>
                </a:solidFill>
              </a:rPr>
              <a:t>Shapes &amp; Classifications</a:t>
            </a:r>
            <a:r>
              <a:rPr lang="ar-SA" sz="3200" b="1" dirty="0" smtClean="0">
                <a:solidFill>
                  <a:schemeClr val="bg1"/>
                </a:solidFill>
              </a:rPr>
              <a:t>)</a:t>
            </a:r>
            <a:endParaRPr lang="en-US" sz="3200" b="1" dirty="0" smtClean="0">
              <a:solidFill>
                <a:schemeClr val="bg1"/>
              </a:solidFill>
            </a:endParaRPr>
          </a:p>
          <a:p>
            <a:pPr marR="0" algn="justLow">
              <a:spcBef>
                <a:spcPts val="0"/>
              </a:spcBef>
            </a:pPr>
            <a:r>
              <a:rPr lang="ar-SA" sz="3200" dirty="0" smtClean="0">
                <a:solidFill>
                  <a:srgbClr val="FFFF00"/>
                </a:solidFill>
                <a:latin typeface="Times New Roman"/>
                <a:ea typeface="Times New Roman"/>
                <a:cs typeface="Simplified Arabic"/>
              </a:rPr>
              <a:t>إن شكل المجموعة الصخرية الواحدة يتحدد بعلاقته بمجموعة الصخرية المجاورة لها أي انه لا يمكن تحديد شكل المجموعة الواحدة على حدة دون التعرف على المجموعة المجاورة لها. إن سمك معظم المجاميع الصخرية المتداخلة يكون صغيراً مقارنة بامتدادها الجغرافي ، إن </a:t>
            </a:r>
            <a:r>
              <a:rPr lang="ar-SA" sz="3200" dirty="0" err="1" smtClean="0">
                <a:solidFill>
                  <a:srgbClr val="FFFF00"/>
                </a:solidFill>
                <a:latin typeface="Times New Roman"/>
                <a:ea typeface="Times New Roman"/>
                <a:cs typeface="Simplified Arabic"/>
              </a:rPr>
              <a:t>تصانيف</a:t>
            </a:r>
            <a:r>
              <a:rPr lang="ar-SA" sz="3200" dirty="0" smtClean="0">
                <a:solidFill>
                  <a:srgbClr val="FFFF00"/>
                </a:solidFill>
                <a:latin typeface="Times New Roman"/>
                <a:ea typeface="Times New Roman"/>
                <a:cs typeface="Simplified Arabic"/>
              </a:rPr>
              <a:t> أشكال المجاميع الصخرية المتتالية تعتمد بالأساس على الأشكال الهندسية الطولية المحورة للمقاطع العرضية وعلية تكون </a:t>
            </a:r>
            <a:r>
              <a:rPr lang="ar-SA" sz="3200" dirty="0" err="1" smtClean="0">
                <a:solidFill>
                  <a:srgbClr val="FFFF00"/>
                </a:solidFill>
                <a:latin typeface="Times New Roman"/>
                <a:ea typeface="Times New Roman"/>
                <a:cs typeface="Simplified Arabic"/>
              </a:rPr>
              <a:t>التصانيف</a:t>
            </a:r>
            <a:r>
              <a:rPr lang="ar-SA" sz="3200" dirty="0" smtClean="0">
                <a:solidFill>
                  <a:srgbClr val="FFFF00"/>
                </a:solidFill>
                <a:latin typeface="Times New Roman"/>
                <a:ea typeface="Times New Roman"/>
                <a:cs typeface="Simplified Arabic"/>
              </a:rPr>
              <a:t> على الأساس الهندسي كما يلي :</a:t>
            </a:r>
            <a:r>
              <a:rPr lang="ar-IQ" sz="3200" dirty="0" smtClean="0">
                <a:solidFill>
                  <a:srgbClr val="FFFF00"/>
                </a:solidFill>
                <a:latin typeface="Times New Roman"/>
                <a:ea typeface="Times New Roman"/>
                <a:cs typeface="Simplified Arabic"/>
              </a:rPr>
              <a:t>-</a:t>
            </a:r>
            <a:endParaRPr lang="en-US" sz="2800" dirty="0" smtClean="0">
              <a:solidFill>
                <a:srgbClr val="FFFF00"/>
              </a:solidFill>
              <a:latin typeface="Times New Roman"/>
              <a:ea typeface="Times New Roman"/>
            </a:endParaRPr>
          </a:p>
          <a:p>
            <a:endParaRPr lang="ar-SA" sz="3200" b="1" dirty="0">
              <a:solidFill>
                <a:srgbClr val="00B0F0"/>
              </a:solidFill>
            </a:endParaRPr>
          </a:p>
        </p:txBody>
      </p:sp>
    </p:spTree>
  </p:cSld>
  <p:clrMapOvr>
    <a:masterClrMapping/>
  </p:clrMapOvr>
  <p:transition>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ransition>
    <p:push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0"/>
            <a:ext cx="7851648" cy="1571612"/>
          </a:xfrm>
        </p:spPr>
        <p:txBody>
          <a:bodyPr>
            <a:normAutofit fontScale="90000"/>
          </a:bodyPr>
          <a:lstStyle/>
          <a:p>
            <a:r>
              <a:rPr lang="en-US" dirty="0" smtClean="0"/>
              <a:t>According to geometrical shape classified to :-</a:t>
            </a:r>
            <a:endParaRPr lang="ar-SA" dirty="0"/>
          </a:p>
        </p:txBody>
      </p:sp>
      <p:sp>
        <p:nvSpPr>
          <p:cNvPr id="3" name="عنوان فرعي 2"/>
          <p:cNvSpPr>
            <a:spLocks noGrp="1"/>
          </p:cNvSpPr>
          <p:nvPr>
            <p:ph type="subTitle" idx="1"/>
          </p:nvPr>
        </p:nvSpPr>
        <p:spPr>
          <a:xfrm>
            <a:off x="533400" y="1643050"/>
            <a:ext cx="7854696" cy="5000660"/>
          </a:xfrm>
        </p:spPr>
        <p:txBody>
          <a:bodyPr/>
          <a:lstStyle/>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الصفائحية (</a:t>
            </a:r>
            <a:r>
              <a:rPr lang="en-US" b="1" dirty="0" smtClean="0">
                <a:solidFill>
                  <a:srgbClr val="FFFF00"/>
                </a:solidFill>
                <a:latin typeface="Times New Roman"/>
                <a:ea typeface="Times New Roman"/>
                <a:cs typeface="Simplified Arabic"/>
              </a:rPr>
              <a:t>Sheet</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الغطائية (</a:t>
            </a:r>
            <a:r>
              <a:rPr lang="en-US" b="1" dirty="0" smtClean="0">
                <a:solidFill>
                  <a:srgbClr val="FFFF00"/>
                </a:solidFill>
                <a:latin typeface="Times New Roman"/>
                <a:ea typeface="Times New Roman"/>
                <a:cs typeface="Simplified Arabic"/>
              </a:rPr>
              <a:t>Blanket</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العدسية (</a:t>
            </a:r>
            <a:r>
              <a:rPr lang="en-US" b="1" dirty="0" smtClean="0">
                <a:solidFill>
                  <a:srgbClr val="FFFF00"/>
                </a:solidFill>
                <a:latin typeface="Times New Roman"/>
                <a:ea typeface="Times New Roman"/>
                <a:cs typeface="Simplified Arabic"/>
              </a:rPr>
              <a:t>Lens</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الشريطية (</a:t>
            </a:r>
            <a:r>
              <a:rPr lang="en-US" b="1" dirty="0" smtClean="0">
                <a:solidFill>
                  <a:srgbClr val="FFFF00"/>
                </a:solidFill>
                <a:latin typeface="Times New Roman"/>
                <a:ea typeface="Times New Roman"/>
                <a:cs typeface="Simplified Arabic"/>
              </a:rPr>
              <a:t>Shoestring</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الوتدية (</a:t>
            </a:r>
            <a:r>
              <a:rPr lang="en-US" b="1" dirty="0" smtClean="0">
                <a:solidFill>
                  <a:srgbClr val="FFFF00"/>
                </a:solidFill>
                <a:latin typeface="Times New Roman"/>
                <a:ea typeface="Times New Roman"/>
                <a:cs typeface="Simplified Arabic"/>
              </a:rPr>
              <a:t>Wedge</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pPr marL="742950" lvl="1" indent="-285750" algn="r">
              <a:spcBef>
                <a:spcPts val="0"/>
              </a:spcBef>
              <a:buFont typeface="+mj-lt"/>
              <a:buAutoNum type="arabicPeriod"/>
              <a:tabLst>
                <a:tab pos="933450" algn="l"/>
              </a:tabLst>
            </a:pPr>
            <a:r>
              <a:rPr lang="ar-SA" b="1" dirty="0" smtClean="0">
                <a:solidFill>
                  <a:srgbClr val="FFFF00"/>
                </a:solidFill>
                <a:latin typeface="Times New Roman"/>
                <a:ea typeface="Times New Roman"/>
                <a:cs typeface="Simplified Arabic"/>
              </a:rPr>
              <a:t>الأشكال الموشورية (</a:t>
            </a:r>
            <a:r>
              <a:rPr lang="en-US" b="1" dirty="0" smtClean="0">
                <a:solidFill>
                  <a:srgbClr val="FFFF00"/>
                </a:solidFill>
                <a:latin typeface="Times New Roman"/>
                <a:ea typeface="Times New Roman"/>
                <a:cs typeface="Simplified Arabic"/>
              </a:rPr>
              <a:t>Prism</a:t>
            </a:r>
            <a:r>
              <a:rPr lang="ar-SA" b="1" dirty="0" smtClean="0">
                <a:solidFill>
                  <a:srgbClr val="FFFF00"/>
                </a:solidFill>
                <a:latin typeface="Times New Roman"/>
                <a:ea typeface="Times New Roman"/>
                <a:cs typeface="Simplified Arabic"/>
              </a:rPr>
              <a:t>).</a:t>
            </a:r>
            <a:endParaRPr lang="en-US" sz="2000" b="1" dirty="0" smtClean="0">
              <a:solidFill>
                <a:srgbClr val="FFFF00"/>
              </a:solidFill>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143240" y="2500306"/>
            <a:ext cx="3000396" cy="15001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Geometrical shape of  </a:t>
            </a:r>
            <a:r>
              <a:rPr lang="en-US" dirty="0" err="1" smtClean="0"/>
              <a:t>lithosome</a:t>
            </a:r>
            <a:endParaRPr lang="en-US" dirty="0"/>
          </a:p>
        </p:txBody>
      </p:sp>
      <p:sp>
        <p:nvSpPr>
          <p:cNvPr id="4" name="Rounded Rectangle 3"/>
          <p:cNvSpPr/>
          <p:nvPr/>
        </p:nvSpPr>
        <p:spPr>
          <a:xfrm>
            <a:off x="6643702" y="1785926"/>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Blankate</a:t>
            </a:r>
            <a:r>
              <a:rPr lang="en-US" dirty="0" smtClean="0"/>
              <a:t> </a:t>
            </a:r>
            <a:endParaRPr lang="en-US" dirty="0"/>
          </a:p>
        </p:txBody>
      </p:sp>
      <p:sp>
        <p:nvSpPr>
          <p:cNvPr id="5" name="Rounded Rectangle 4"/>
          <p:cNvSpPr/>
          <p:nvPr/>
        </p:nvSpPr>
        <p:spPr>
          <a:xfrm>
            <a:off x="6643702" y="4071942"/>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Times New Roman"/>
                <a:ea typeface="Times New Roman"/>
                <a:cs typeface="Simplified Arabic"/>
              </a:rPr>
              <a:t>Prism</a:t>
            </a:r>
            <a:endParaRPr lang="en-US" dirty="0"/>
          </a:p>
        </p:txBody>
      </p:sp>
      <p:sp>
        <p:nvSpPr>
          <p:cNvPr id="6" name="Rounded Rectangle 5"/>
          <p:cNvSpPr/>
          <p:nvPr/>
        </p:nvSpPr>
        <p:spPr>
          <a:xfrm>
            <a:off x="214282" y="2000240"/>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Lense</a:t>
            </a:r>
            <a:r>
              <a:rPr lang="en-US" dirty="0" smtClean="0"/>
              <a:t> </a:t>
            </a:r>
            <a:endParaRPr lang="en-US" dirty="0"/>
          </a:p>
        </p:txBody>
      </p:sp>
      <p:sp>
        <p:nvSpPr>
          <p:cNvPr id="7" name="Rounded Rectangle 6"/>
          <p:cNvSpPr/>
          <p:nvPr/>
        </p:nvSpPr>
        <p:spPr>
          <a:xfrm>
            <a:off x="3286116" y="5857892"/>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Times New Roman"/>
                <a:ea typeface="Times New Roman"/>
                <a:cs typeface="Simplified Arabic"/>
              </a:rPr>
              <a:t>Wedge</a:t>
            </a:r>
            <a:endParaRPr lang="en-US" dirty="0"/>
          </a:p>
        </p:txBody>
      </p:sp>
      <p:sp>
        <p:nvSpPr>
          <p:cNvPr id="8" name="Rounded Rectangle 7"/>
          <p:cNvSpPr/>
          <p:nvPr/>
        </p:nvSpPr>
        <p:spPr>
          <a:xfrm>
            <a:off x="142844" y="4572008"/>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Times New Roman"/>
                <a:ea typeface="Times New Roman"/>
                <a:cs typeface="Simplified Arabic"/>
              </a:rPr>
              <a:t>Shoestring</a:t>
            </a:r>
            <a:endParaRPr lang="en-US" dirty="0"/>
          </a:p>
        </p:txBody>
      </p:sp>
      <p:sp>
        <p:nvSpPr>
          <p:cNvPr id="9" name="Rounded Rectangle 8"/>
          <p:cNvSpPr/>
          <p:nvPr/>
        </p:nvSpPr>
        <p:spPr>
          <a:xfrm>
            <a:off x="3286116" y="71414"/>
            <a:ext cx="2286016"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Sheets </a:t>
            </a:r>
            <a:endParaRPr lang="en-US" dirty="0"/>
          </a:p>
        </p:txBody>
      </p:sp>
      <p:cxnSp>
        <p:nvCxnSpPr>
          <p:cNvPr id="11" name="Straight Arrow Connector 10"/>
          <p:cNvCxnSpPr>
            <a:stCxn id="3" idx="0"/>
          </p:cNvCxnSpPr>
          <p:nvPr/>
        </p:nvCxnSpPr>
        <p:spPr>
          <a:xfrm rot="16200000" flipV="1">
            <a:off x="3643306" y="1500174"/>
            <a:ext cx="178595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6"/>
          </p:cNvCxnSpPr>
          <p:nvPr/>
        </p:nvCxnSpPr>
        <p:spPr>
          <a:xfrm flipV="1">
            <a:off x="6143636" y="2500306"/>
            <a:ext cx="1785950" cy="7500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6"/>
          </p:cNvCxnSpPr>
          <p:nvPr/>
        </p:nvCxnSpPr>
        <p:spPr>
          <a:xfrm>
            <a:off x="6143636" y="3250405"/>
            <a:ext cx="2000264" cy="892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 idx="2"/>
          </p:cNvCxnSpPr>
          <p:nvPr/>
        </p:nvCxnSpPr>
        <p:spPr>
          <a:xfrm rot="10800000">
            <a:off x="1285852" y="2643183"/>
            <a:ext cx="1857388" cy="6072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 idx="2"/>
            <a:endCxn id="8" idx="0"/>
          </p:cNvCxnSpPr>
          <p:nvPr/>
        </p:nvCxnSpPr>
        <p:spPr>
          <a:xfrm rot="10800000" flipV="1">
            <a:off x="1285852" y="3250404"/>
            <a:ext cx="1857388" cy="13216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3" idx="4"/>
          </p:cNvCxnSpPr>
          <p:nvPr/>
        </p:nvCxnSpPr>
        <p:spPr>
          <a:xfrm rot="5400000">
            <a:off x="3643306" y="4929198"/>
            <a:ext cx="1928826"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214282" y="357166"/>
            <a:ext cx="8715436" cy="1357322"/>
          </a:xfrm>
        </p:spPr>
        <p:txBody>
          <a:bodyPr>
            <a:normAutofit fontScale="90000"/>
          </a:bodyPr>
          <a:lstStyle/>
          <a:p>
            <a:r>
              <a:rPr lang="en-US" dirty="0" smtClean="0"/>
              <a:t>According to genetic formation shape classified to:-  </a:t>
            </a:r>
            <a:endParaRPr lang="ar-SA" dirty="0"/>
          </a:p>
        </p:txBody>
      </p:sp>
      <p:sp>
        <p:nvSpPr>
          <p:cNvPr id="3" name="عنوان فرعي 2"/>
          <p:cNvSpPr>
            <a:spLocks noGrp="1"/>
          </p:cNvSpPr>
          <p:nvPr>
            <p:ph type="subTitle" idx="1"/>
          </p:nvPr>
        </p:nvSpPr>
        <p:spPr>
          <a:xfrm>
            <a:off x="533400" y="2000240"/>
            <a:ext cx="8396318" cy="4572032"/>
          </a:xfrm>
        </p:spPr>
        <p:txBody>
          <a:bodyPr/>
          <a:lstStyle/>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أشكال حواجز أو شعاب صخرية (</a:t>
            </a:r>
            <a:r>
              <a:rPr lang="en-US" sz="2800" dirty="0" smtClean="0">
                <a:solidFill>
                  <a:srgbClr val="FFFF00"/>
                </a:solidFill>
                <a:latin typeface="Times New Roman"/>
                <a:ea typeface="Times New Roman"/>
                <a:cs typeface="Simplified Arabic"/>
              </a:rPr>
              <a:t>Reef</a:t>
            </a:r>
            <a:r>
              <a:rPr lang="ar-SA" sz="2800"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أشكال حزر (حواجز)  (</a:t>
            </a:r>
            <a:r>
              <a:rPr lang="en-US" sz="2800" dirty="0" smtClean="0">
                <a:solidFill>
                  <a:srgbClr val="FFFF00"/>
                </a:solidFill>
                <a:latin typeface="Times New Roman"/>
                <a:ea typeface="Times New Roman"/>
                <a:cs typeface="Simplified Arabic"/>
              </a:rPr>
              <a:t>Bar</a:t>
            </a:r>
            <a:r>
              <a:rPr lang="ar-SA" sz="2800"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أشكال حواجز أو شعاب واطئة الارتفاع (</a:t>
            </a:r>
            <a:r>
              <a:rPr lang="en-US" sz="2800" dirty="0" smtClean="0">
                <a:solidFill>
                  <a:srgbClr val="FFFF00"/>
                </a:solidFill>
                <a:latin typeface="Times New Roman"/>
                <a:ea typeface="Times New Roman"/>
                <a:cs typeface="Simplified Arabic"/>
              </a:rPr>
              <a:t>Bank</a:t>
            </a:r>
            <a:r>
              <a:rPr lang="ar-SA" sz="2800"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أشكال قناتيه (</a:t>
            </a:r>
            <a:r>
              <a:rPr lang="en-US" sz="2800" dirty="0" smtClean="0">
                <a:solidFill>
                  <a:srgbClr val="FFFF00"/>
                </a:solidFill>
                <a:latin typeface="Times New Roman"/>
                <a:ea typeface="Times New Roman"/>
                <a:cs typeface="Simplified Arabic"/>
              </a:rPr>
              <a:t>Channel</a:t>
            </a:r>
            <a:r>
              <a:rPr lang="ar-SA" sz="2800"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43174" y="2643182"/>
            <a:ext cx="4143404" cy="1285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Genetic formation  shape of </a:t>
            </a:r>
            <a:r>
              <a:rPr lang="en-US" sz="2400" dirty="0" err="1" smtClean="0">
                <a:solidFill>
                  <a:srgbClr val="FFFF00"/>
                </a:solidFill>
              </a:rPr>
              <a:t>lithosome</a:t>
            </a:r>
            <a:r>
              <a:rPr lang="en-US" sz="2400" dirty="0" smtClean="0">
                <a:solidFill>
                  <a:srgbClr val="FFFF00"/>
                </a:solidFill>
              </a:rPr>
              <a:t>  </a:t>
            </a:r>
            <a:endParaRPr lang="en-US" sz="2400" dirty="0">
              <a:solidFill>
                <a:srgbClr val="FFFF00"/>
              </a:solidFill>
            </a:endParaRPr>
          </a:p>
        </p:txBody>
      </p:sp>
      <p:sp>
        <p:nvSpPr>
          <p:cNvPr id="3" name="Oval 2"/>
          <p:cNvSpPr/>
          <p:nvPr/>
        </p:nvSpPr>
        <p:spPr>
          <a:xfrm>
            <a:off x="6143636" y="71414"/>
            <a:ext cx="3000396" cy="142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rgbClr val="FFFF00"/>
                </a:solidFill>
              </a:rPr>
              <a:t>Bar</a:t>
            </a:r>
            <a:r>
              <a:rPr lang="en-US" sz="7200" dirty="0" smtClean="0">
                <a:solidFill>
                  <a:srgbClr val="FFFF00"/>
                </a:solidFill>
              </a:rPr>
              <a:t> </a:t>
            </a:r>
            <a:endParaRPr lang="en-US" sz="7200" dirty="0">
              <a:solidFill>
                <a:srgbClr val="FFFF00"/>
              </a:solidFill>
            </a:endParaRPr>
          </a:p>
        </p:txBody>
      </p:sp>
      <p:sp>
        <p:nvSpPr>
          <p:cNvPr id="4" name="Oval 3"/>
          <p:cNvSpPr/>
          <p:nvPr/>
        </p:nvSpPr>
        <p:spPr>
          <a:xfrm>
            <a:off x="6072198" y="5357826"/>
            <a:ext cx="3000396" cy="142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FF00"/>
                </a:solidFill>
              </a:rPr>
              <a:t>Channel </a:t>
            </a:r>
            <a:endParaRPr lang="en-US" sz="3600" b="1" dirty="0">
              <a:solidFill>
                <a:srgbClr val="FFFF00"/>
              </a:solidFill>
            </a:endParaRPr>
          </a:p>
        </p:txBody>
      </p:sp>
      <p:sp>
        <p:nvSpPr>
          <p:cNvPr id="5" name="Oval 4"/>
          <p:cNvSpPr/>
          <p:nvPr/>
        </p:nvSpPr>
        <p:spPr>
          <a:xfrm>
            <a:off x="71406" y="5357826"/>
            <a:ext cx="3000396" cy="142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rgbClr val="FFFF00"/>
                </a:solidFill>
              </a:rPr>
              <a:t>Bank</a:t>
            </a:r>
            <a:r>
              <a:rPr lang="en-US" sz="6600" dirty="0" smtClean="0">
                <a:solidFill>
                  <a:srgbClr val="FFFF00"/>
                </a:solidFill>
              </a:rPr>
              <a:t> </a:t>
            </a:r>
            <a:endParaRPr lang="en-US" sz="6600" dirty="0">
              <a:solidFill>
                <a:srgbClr val="FFFF00"/>
              </a:solidFill>
            </a:endParaRPr>
          </a:p>
        </p:txBody>
      </p:sp>
      <p:sp>
        <p:nvSpPr>
          <p:cNvPr id="6" name="Oval 5"/>
          <p:cNvSpPr/>
          <p:nvPr/>
        </p:nvSpPr>
        <p:spPr>
          <a:xfrm>
            <a:off x="71406" y="71414"/>
            <a:ext cx="3000396" cy="1428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FFFF00"/>
                </a:solidFill>
              </a:rPr>
              <a:t>Reef</a:t>
            </a:r>
            <a:r>
              <a:rPr lang="en-US" sz="5400" dirty="0" smtClean="0">
                <a:solidFill>
                  <a:srgbClr val="FFFF00"/>
                </a:solidFill>
              </a:rPr>
              <a:t> </a:t>
            </a:r>
            <a:endParaRPr lang="en-US" sz="5400" dirty="0">
              <a:solidFill>
                <a:srgbClr val="FFFF00"/>
              </a:solidFill>
            </a:endParaRPr>
          </a:p>
        </p:txBody>
      </p:sp>
      <p:cxnSp>
        <p:nvCxnSpPr>
          <p:cNvPr id="8" name="Straight Arrow Connector 7"/>
          <p:cNvCxnSpPr>
            <a:stCxn id="2" idx="0"/>
            <a:endCxn id="3" idx="4"/>
          </p:cNvCxnSpPr>
          <p:nvPr/>
        </p:nvCxnSpPr>
        <p:spPr>
          <a:xfrm rot="5400000" flipH="1" flipV="1">
            <a:off x="5607851" y="607199"/>
            <a:ext cx="1143008" cy="29289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0"/>
          </p:cNvCxnSpPr>
          <p:nvPr/>
        </p:nvCxnSpPr>
        <p:spPr>
          <a:xfrm rot="16200000" flipV="1">
            <a:off x="2393141" y="321447"/>
            <a:ext cx="1285884" cy="33575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p:cNvCxnSpPr>
          <p:nvPr/>
        </p:nvCxnSpPr>
        <p:spPr>
          <a:xfrm rot="5400000">
            <a:off x="2357422" y="3000372"/>
            <a:ext cx="1428760" cy="3286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2"/>
          </p:cNvCxnSpPr>
          <p:nvPr/>
        </p:nvCxnSpPr>
        <p:spPr>
          <a:xfrm rot="16200000" flipH="1">
            <a:off x="5572132" y="3071810"/>
            <a:ext cx="1500198" cy="3214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785950"/>
          </a:xfrm>
        </p:spPr>
        <p:txBody>
          <a:bodyPr>
            <a:normAutofit/>
          </a:bodyPr>
          <a:lstStyle/>
          <a:p>
            <a:pPr algn="ctr"/>
            <a:r>
              <a:rPr lang="ar-SA" sz="3600" dirty="0" smtClean="0">
                <a:latin typeface="Times New Roman"/>
                <a:ea typeface="Times New Roman"/>
                <a:cs typeface="Simplified Arabic"/>
              </a:rPr>
              <a:t>العلاقات العمودية للمجاميع الصخرية المتدخلة </a:t>
            </a:r>
            <a:r>
              <a:rPr lang="en-US" sz="3600" dirty="0" smtClean="0">
                <a:latin typeface="Times New Roman"/>
                <a:ea typeface="Times New Roman"/>
                <a:cs typeface="Simplified Arabic"/>
              </a:rPr>
              <a:t> Vertical Relationships among </a:t>
            </a:r>
            <a:r>
              <a:rPr lang="en-US" sz="3600" dirty="0" err="1" smtClean="0">
                <a:latin typeface="Times New Roman"/>
                <a:ea typeface="Times New Roman"/>
                <a:cs typeface="Simplified Arabic"/>
              </a:rPr>
              <a:t>Lithosome</a:t>
            </a:r>
            <a:r>
              <a:rPr lang="en-US" sz="3600" dirty="0" smtClean="0">
                <a:latin typeface="Times New Roman"/>
                <a:ea typeface="Times New Roman"/>
                <a:cs typeface="Simplified Arabic"/>
              </a:rPr>
              <a:t> </a:t>
            </a:r>
            <a:endParaRPr lang="ar-SA" sz="3600" dirty="0"/>
          </a:p>
        </p:txBody>
      </p:sp>
      <p:sp>
        <p:nvSpPr>
          <p:cNvPr id="3" name="عنوان فرعي 2"/>
          <p:cNvSpPr>
            <a:spLocks noGrp="1"/>
          </p:cNvSpPr>
          <p:nvPr>
            <p:ph type="subTitle" idx="1"/>
          </p:nvPr>
        </p:nvSpPr>
        <p:spPr>
          <a:xfrm>
            <a:off x="533400" y="2000240"/>
            <a:ext cx="8253442" cy="4643470"/>
          </a:xfrm>
        </p:spPr>
        <p:txBody>
          <a:bodyPr>
            <a:normAutofit/>
          </a:bodyPr>
          <a:lstStyle/>
          <a:p>
            <a:pPr marR="0" algn="justLow">
              <a:spcBef>
                <a:spcPts val="0"/>
              </a:spcBef>
            </a:pPr>
            <a:r>
              <a:rPr lang="ar-SA" sz="2800" dirty="0" smtClean="0">
                <a:solidFill>
                  <a:schemeClr val="bg2">
                    <a:lumMod val="60000"/>
                    <a:lumOff val="40000"/>
                  </a:schemeClr>
                </a:solidFill>
                <a:latin typeface="Times New Roman"/>
                <a:ea typeface="Times New Roman"/>
                <a:cs typeface="Simplified Arabic"/>
              </a:rPr>
              <a:t>إن دراسة العلاقة العمودية لمجاميع الكتل الصخرية المتداخلة تكون سهلة </a:t>
            </a:r>
            <a:r>
              <a:rPr lang="ar-SA" sz="2800" smtClean="0">
                <a:solidFill>
                  <a:schemeClr val="bg2">
                    <a:lumMod val="60000"/>
                    <a:lumOff val="40000"/>
                  </a:schemeClr>
                </a:solidFill>
                <a:latin typeface="Times New Roman"/>
                <a:ea typeface="Times New Roman"/>
                <a:cs typeface="Simplified Arabic"/>
              </a:rPr>
              <a:t>ويمكن القيام </a:t>
            </a:r>
            <a:r>
              <a:rPr lang="ar-SA" sz="2800" dirty="0" smtClean="0">
                <a:solidFill>
                  <a:schemeClr val="bg2">
                    <a:lumMod val="60000"/>
                    <a:lumOff val="40000"/>
                  </a:schemeClr>
                </a:solidFill>
                <a:latin typeface="Times New Roman"/>
                <a:ea typeface="Times New Roman"/>
                <a:cs typeface="Simplified Arabic"/>
              </a:rPr>
              <a:t>بها بشكل مباشر في الحقل إذا كان هناك مكاشف صخرية واضحة يمكن داستها ببساطة حتى لو كانت تحت السطح ويمكن تقسيم هذه الأنواع من العلاقات كما يلي :</a:t>
            </a:r>
            <a:r>
              <a:rPr lang="ar-IQ" sz="2800" dirty="0" smtClean="0">
                <a:solidFill>
                  <a:schemeClr val="bg2">
                    <a:lumMod val="60000"/>
                    <a:lumOff val="40000"/>
                  </a:schemeClr>
                </a:solidFill>
                <a:latin typeface="Times New Roman"/>
                <a:ea typeface="Times New Roman"/>
                <a:cs typeface="Simplified Arabic"/>
              </a:rPr>
              <a:t>-</a:t>
            </a:r>
            <a:endParaRPr lang="en-US" sz="2400" dirty="0" smtClean="0">
              <a:solidFill>
                <a:schemeClr val="bg2">
                  <a:lumMod val="60000"/>
                  <a:lumOff val="40000"/>
                </a:schemeClr>
              </a:solidFill>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العلاقات الطبقية المتوافقة (</a:t>
            </a:r>
            <a:r>
              <a:rPr lang="en-US" sz="2800" dirty="0" smtClean="0">
                <a:solidFill>
                  <a:srgbClr val="FFFF00"/>
                </a:solidFill>
                <a:latin typeface="Times New Roman"/>
                <a:ea typeface="Times New Roman"/>
                <a:cs typeface="Simplified Arabic"/>
              </a:rPr>
              <a:t>Conformable Relationships</a:t>
            </a:r>
            <a:r>
              <a:rPr lang="ar-SA" sz="2800" dirty="0" smtClean="0">
                <a:solidFill>
                  <a:srgbClr val="FFFF00"/>
                </a:solidFill>
                <a:latin typeface="Times New Roman"/>
                <a:ea typeface="Times New Roman"/>
                <a:cs typeface="Simplified Arabic"/>
              </a:rPr>
              <a:t>).</a:t>
            </a:r>
            <a:endParaRPr lang="ar-IQ" sz="2800" dirty="0" smtClean="0">
              <a:solidFill>
                <a:srgbClr val="FFFF00"/>
              </a:solidFill>
              <a:latin typeface="Times New Roman"/>
              <a:ea typeface="Times New Roman"/>
              <a:cs typeface="Simplified Arabic"/>
            </a:endParaRPr>
          </a:p>
          <a:p>
            <a:pPr marL="342900" marR="0" lvl="0" indent="-342900" algn="justLow">
              <a:spcBef>
                <a:spcPts val="0"/>
              </a:spcBef>
              <a:buFont typeface="+mj-lt"/>
              <a:buAutoNum type="arabicPeriod"/>
              <a:tabLst>
                <a:tab pos="476250" algn="l"/>
              </a:tabLst>
            </a:pPr>
            <a:endParaRPr lang="en-US" sz="2400" dirty="0" smtClean="0">
              <a:latin typeface="Times New Roman"/>
              <a:ea typeface="Times New Roman"/>
            </a:endParaRPr>
          </a:p>
          <a:p>
            <a:pPr marL="342900" marR="0" lvl="0" indent="-342900" algn="justLow">
              <a:spcBef>
                <a:spcPts val="0"/>
              </a:spcBef>
              <a:buFont typeface="+mj-lt"/>
              <a:buAutoNum type="arabicPeriod"/>
              <a:tabLst>
                <a:tab pos="476250" algn="l"/>
              </a:tabLst>
            </a:pPr>
            <a:r>
              <a:rPr lang="ar-SA" sz="2800" dirty="0" smtClean="0">
                <a:solidFill>
                  <a:srgbClr val="FFFF00"/>
                </a:solidFill>
                <a:latin typeface="Times New Roman"/>
                <a:ea typeface="Times New Roman"/>
                <a:cs typeface="Simplified Arabic"/>
              </a:rPr>
              <a:t>العلاقات الطبقية غير المتوافقة (</a:t>
            </a:r>
            <a:r>
              <a:rPr lang="en-US" sz="2800" dirty="0" err="1" smtClean="0">
                <a:solidFill>
                  <a:srgbClr val="FFFF00"/>
                </a:solidFill>
                <a:latin typeface="Times New Roman"/>
                <a:ea typeface="Times New Roman"/>
                <a:cs typeface="Simplified Arabic"/>
              </a:rPr>
              <a:t>UnConformable</a:t>
            </a:r>
            <a:r>
              <a:rPr lang="en-US" sz="2800" dirty="0" smtClean="0">
                <a:solidFill>
                  <a:srgbClr val="FFFF00"/>
                </a:solidFill>
                <a:latin typeface="Times New Roman"/>
                <a:ea typeface="Times New Roman"/>
                <a:cs typeface="Simplified Arabic"/>
              </a:rPr>
              <a:t> Relationships</a:t>
            </a:r>
            <a:r>
              <a:rPr lang="ar-SA" sz="2800" dirty="0" smtClean="0">
                <a:solidFill>
                  <a:srgbClr val="FFFF00"/>
                </a:solidFill>
                <a:latin typeface="Times New Roman"/>
                <a:ea typeface="Times New Roman"/>
                <a:cs typeface="Simplified Arabic"/>
              </a:rPr>
              <a:t>).</a:t>
            </a:r>
            <a:endParaRPr lang="en-US" sz="2400" dirty="0" smtClean="0">
              <a:solidFill>
                <a:srgbClr val="FFFF00"/>
              </a:solidFill>
              <a:latin typeface="Times New Roman"/>
              <a:ea typeface="Times New Roman"/>
            </a:endParaRPr>
          </a:p>
          <a:p>
            <a:pPr marR="0" algn="justLow">
              <a:spcBef>
                <a:spcPts val="0"/>
              </a:spcBef>
            </a:pPr>
            <a:r>
              <a:rPr lang="en-US" sz="2800" dirty="0" smtClean="0">
                <a:solidFill>
                  <a:srgbClr val="FFFF00"/>
                </a:solidFill>
                <a:latin typeface="Times New Roman"/>
                <a:ea typeface="Times New Roman"/>
                <a:cs typeface="Simplified Arabic"/>
              </a:rPr>
              <a:t> </a:t>
            </a:r>
            <a:endParaRPr lang="en-US" sz="2400" dirty="0" smtClean="0">
              <a:solidFill>
                <a:srgbClr val="FFFF00"/>
              </a:solidFill>
              <a:latin typeface="Times New Roman"/>
              <a:ea typeface="Times New Roman"/>
            </a:endParaRPr>
          </a:p>
          <a:p>
            <a:endParaRPr lang="ar-SA" dirty="0"/>
          </a:p>
        </p:txBody>
      </p:sp>
    </p:spTree>
  </p:cSld>
  <p:clrMapOvr>
    <a:masterClrMapping/>
  </p:clrMapOvr>
  <p:transition>
    <p:push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p:cNvSpPr/>
          <p:nvPr/>
        </p:nvSpPr>
        <p:spPr>
          <a:xfrm>
            <a:off x="1785918" y="642918"/>
            <a:ext cx="5286412" cy="178595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FF00"/>
                </a:solidFill>
              </a:rPr>
              <a:t>Stratigraphic</a:t>
            </a:r>
            <a:r>
              <a:rPr lang="en-US" sz="3600" b="1" dirty="0" smtClean="0">
                <a:solidFill>
                  <a:srgbClr val="FFFF00"/>
                </a:solidFill>
              </a:rPr>
              <a:t> relationships </a:t>
            </a:r>
            <a:endParaRPr lang="en-US" sz="3600" b="1" dirty="0">
              <a:solidFill>
                <a:srgbClr val="FFFF00"/>
              </a:solidFill>
            </a:endParaRPr>
          </a:p>
        </p:txBody>
      </p:sp>
      <p:sp>
        <p:nvSpPr>
          <p:cNvPr id="3" name="Hexagon 2"/>
          <p:cNvSpPr/>
          <p:nvPr/>
        </p:nvSpPr>
        <p:spPr>
          <a:xfrm>
            <a:off x="5572132" y="5000636"/>
            <a:ext cx="3429024" cy="150019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lumMod val="95000"/>
                    <a:lumOff val="5000"/>
                  </a:schemeClr>
                </a:solidFill>
              </a:rPr>
              <a:t>Conformable </a:t>
            </a:r>
            <a:endParaRPr lang="en-US" sz="2800" b="1" dirty="0">
              <a:solidFill>
                <a:schemeClr val="tx1">
                  <a:lumMod val="95000"/>
                  <a:lumOff val="5000"/>
                </a:schemeClr>
              </a:solidFill>
            </a:endParaRPr>
          </a:p>
        </p:txBody>
      </p:sp>
      <p:sp>
        <p:nvSpPr>
          <p:cNvPr id="4" name="Hexagon 3"/>
          <p:cNvSpPr/>
          <p:nvPr/>
        </p:nvSpPr>
        <p:spPr>
          <a:xfrm>
            <a:off x="142844" y="5000636"/>
            <a:ext cx="3429024" cy="1500198"/>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95000"/>
                    <a:lumOff val="5000"/>
                  </a:schemeClr>
                </a:solidFill>
              </a:rPr>
              <a:t>Unconformable </a:t>
            </a:r>
            <a:endParaRPr lang="en-US" sz="2400" b="1" dirty="0">
              <a:solidFill>
                <a:schemeClr val="tx1">
                  <a:lumMod val="95000"/>
                  <a:lumOff val="5000"/>
                </a:schemeClr>
              </a:solidFill>
            </a:endParaRPr>
          </a:p>
        </p:txBody>
      </p:sp>
      <p:cxnSp>
        <p:nvCxnSpPr>
          <p:cNvPr id="6" name="Straight Arrow Connector 5"/>
          <p:cNvCxnSpPr/>
          <p:nvPr/>
        </p:nvCxnSpPr>
        <p:spPr>
          <a:xfrm rot="5400000">
            <a:off x="1714480" y="2500306"/>
            <a:ext cx="2643206" cy="25003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286248" y="2428868"/>
            <a:ext cx="2928958" cy="26432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428604"/>
            <a:ext cx="8324880" cy="2857520"/>
          </a:xfrm>
        </p:spPr>
        <p:txBody>
          <a:bodyPr>
            <a:noAutofit/>
          </a:bodyPr>
          <a:lstStyle/>
          <a:p>
            <a:pPr lvl="0" rtl="1">
              <a:spcBef>
                <a:spcPts val="0"/>
              </a:spcBef>
            </a:pPr>
            <a:r>
              <a:rPr lang="ar-SA" sz="4000" dirty="0" smtClean="0">
                <a:solidFill>
                  <a:prstClr val="white"/>
                </a:solidFill>
                <a:effectLst/>
                <a:latin typeface="Times New Roman"/>
                <a:ea typeface="Times New Roman"/>
                <a:cs typeface="Simplified Arabic"/>
              </a:rPr>
              <a:t>1- العلاقات الطبقية المتوافقة </a:t>
            </a:r>
            <a:r>
              <a:rPr lang="ar-IQ" sz="4000" dirty="0" smtClean="0">
                <a:solidFill>
                  <a:prstClr val="white"/>
                </a:solidFill>
                <a:effectLst/>
                <a:latin typeface="Times New Roman"/>
                <a:ea typeface="Times New Roman"/>
                <a:cs typeface="Simplified Arabic"/>
              </a:rPr>
              <a:t>  </a:t>
            </a:r>
            <a:r>
              <a:rPr lang="ar-SA" sz="4000" dirty="0" smtClean="0">
                <a:solidFill>
                  <a:prstClr val="white"/>
                </a:solidFill>
                <a:effectLst/>
                <a:latin typeface="Times New Roman"/>
                <a:ea typeface="Times New Roman"/>
                <a:cs typeface="Simplified Arabic"/>
              </a:rPr>
              <a:t>(</a:t>
            </a:r>
            <a:r>
              <a:rPr lang="en-US" sz="4000" dirty="0" smtClean="0">
                <a:solidFill>
                  <a:prstClr val="white"/>
                </a:solidFill>
                <a:effectLst/>
                <a:latin typeface="Times New Roman"/>
                <a:ea typeface="Times New Roman"/>
                <a:cs typeface="Simplified Arabic"/>
              </a:rPr>
              <a:t>Conformable</a:t>
            </a:r>
            <a:r>
              <a:rPr lang="ar-SA" sz="4000" dirty="0" smtClean="0">
                <a:solidFill>
                  <a:prstClr val="white"/>
                </a:solidFill>
                <a:effectLst/>
                <a:latin typeface="Times New Roman"/>
                <a:ea typeface="Times New Roman"/>
                <a:cs typeface="Simplified Arabic"/>
              </a:rPr>
              <a:t>)</a:t>
            </a:r>
            <a:r>
              <a:rPr lang="en-US" sz="4000" dirty="0" smtClean="0">
                <a:solidFill>
                  <a:prstClr val="white"/>
                </a:solidFill>
                <a:effectLst/>
                <a:latin typeface="Times New Roman"/>
                <a:ea typeface="Times New Roman"/>
                <a:cs typeface="+mn-cs"/>
              </a:rPr>
              <a:t/>
            </a:r>
            <a:br>
              <a:rPr lang="en-US" sz="4000" dirty="0" smtClean="0">
                <a:solidFill>
                  <a:prstClr val="white"/>
                </a:solidFill>
                <a:effectLst/>
                <a:latin typeface="Times New Roman"/>
                <a:ea typeface="Times New Roman"/>
                <a:cs typeface="+mn-cs"/>
              </a:rPr>
            </a:br>
            <a:r>
              <a:rPr lang="en-US" sz="4000" dirty="0" smtClean="0">
                <a:solidFill>
                  <a:prstClr val="white"/>
                </a:solidFill>
                <a:effectLst/>
                <a:latin typeface="Times New Roman"/>
                <a:ea typeface="Times New Roman"/>
                <a:cs typeface="Simplified Arabic"/>
              </a:rPr>
              <a:t>Relationships</a:t>
            </a:r>
            <a:r>
              <a:rPr lang="en-US" sz="4000" dirty="0" smtClean="0">
                <a:solidFill>
                  <a:prstClr val="white"/>
                </a:solidFill>
                <a:effectLst/>
                <a:latin typeface="Times New Roman"/>
                <a:ea typeface="Times New Roman"/>
                <a:cs typeface="+mn-cs"/>
              </a:rPr>
              <a:t/>
            </a:r>
            <a:br>
              <a:rPr lang="en-US" sz="4000" dirty="0" smtClean="0">
                <a:solidFill>
                  <a:prstClr val="white"/>
                </a:solidFill>
                <a:effectLst/>
                <a:latin typeface="Times New Roman"/>
                <a:ea typeface="Times New Roman"/>
                <a:cs typeface="+mn-cs"/>
              </a:rPr>
            </a:br>
            <a:endParaRPr lang="ar-SA" sz="4000" dirty="0"/>
          </a:p>
        </p:txBody>
      </p:sp>
      <p:sp>
        <p:nvSpPr>
          <p:cNvPr id="3" name="عنوان فرعي 2"/>
          <p:cNvSpPr>
            <a:spLocks noGrp="1"/>
          </p:cNvSpPr>
          <p:nvPr>
            <p:ph type="subTitle" idx="1"/>
          </p:nvPr>
        </p:nvSpPr>
        <p:spPr>
          <a:xfrm>
            <a:off x="533400" y="3228536"/>
            <a:ext cx="7854696" cy="2915108"/>
          </a:xfrm>
        </p:spPr>
        <p:txBody>
          <a:bodyPr/>
          <a:lstStyle/>
          <a:p>
            <a:r>
              <a:rPr lang="ar-SA" sz="2400" dirty="0" smtClean="0">
                <a:solidFill>
                  <a:srgbClr val="FFFF00"/>
                </a:solidFill>
                <a:latin typeface="Times New Roman"/>
                <a:ea typeface="Times New Roman"/>
                <a:cs typeface="Simplified Arabic"/>
              </a:rPr>
              <a:t>إن أسطح الاتصال بين الكتل لصخرية المتعاقبة تعتبر توافقية إذا لم يكن هناك أي دليل واضح لانقطاع الترسيب بين الوحدتين المتحاورتين.</a:t>
            </a:r>
            <a:endParaRPr lang="ar-SA"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214290"/>
            <a:ext cx="7851648" cy="1285884"/>
          </a:xfrm>
        </p:spPr>
        <p:txBody>
          <a:bodyPr>
            <a:noAutofit/>
          </a:bodyPr>
          <a:lstStyle/>
          <a:p>
            <a:pPr marL="0" marR="0" rtl="1">
              <a:spcBef>
                <a:spcPts val="0"/>
              </a:spcBef>
              <a:spcAft>
                <a:spcPts val="0"/>
              </a:spcAft>
            </a:pPr>
            <a:r>
              <a:rPr lang="ar-SA" sz="3200" dirty="0" smtClean="0">
                <a:solidFill>
                  <a:schemeClr val="bg1"/>
                </a:solidFill>
                <a:latin typeface="Times New Roman"/>
                <a:ea typeface="Times New Roman"/>
                <a:cs typeface="Simplified Arabic"/>
              </a:rPr>
              <a:t>سطح التوافق الطبقي (</a:t>
            </a:r>
            <a:r>
              <a:rPr lang="en-US" sz="3200" dirty="0" smtClean="0">
                <a:solidFill>
                  <a:schemeClr val="bg1"/>
                </a:solidFill>
                <a:latin typeface="Times New Roman"/>
                <a:ea typeface="Times New Roman"/>
                <a:cs typeface="Simplified Arabic"/>
              </a:rPr>
              <a:t>Conformable Surfaces</a:t>
            </a:r>
            <a:r>
              <a:rPr lang="ar-SA" sz="3200" dirty="0" smtClean="0">
                <a:solidFill>
                  <a:schemeClr val="bg1"/>
                </a:solidFill>
                <a:latin typeface="Times New Roman"/>
                <a:ea typeface="Times New Roman"/>
                <a:cs typeface="Simplified Arabic"/>
              </a:rPr>
              <a:t>)</a:t>
            </a:r>
            <a:r>
              <a:rPr lang="en-US" sz="2400" dirty="0" smtClean="0">
                <a:solidFill>
                  <a:schemeClr val="bg1"/>
                </a:solidFill>
                <a:latin typeface="Times New Roman"/>
                <a:ea typeface="Times New Roman"/>
              </a:rPr>
              <a:t/>
            </a:r>
            <a:br>
              <a:rPr lang="en-US" sz="2400" dirty="0" smtClean="0">
                <a:solidFill>
                  <a:schemeClr val="bg1"/>
                </a:solidFill>
                <a:latin typeface="Times New Roman"/>
                <a:ea typeface="Times New Roman"/>
              </a:rPr>
            </a:br>
            <a:endParaRPr lang="ar-SA" sz="3200" dirty="0">
              <a:solidFill>
                <a:schemeClr val="bg1"/>
              </a:solidFill>
            </a:endParaRPr>
          </a:p>
        </p:txBody>
      </p:sp>
      <p:sp>
        <p:nvSpPr>
          <p:cNvPr id="3" name="عنوان فرعي 2"/>
          <p:cNvSpPr>
            <a:spLocks noGrp="1"/>
          </p:cNvSpPr>
          <p:nvPr>
            <p:ph type="subTitle" idx="1"/>
          </p:nvPr>
        </p:nvSpPr>
        <p:spPr>
          <a:xfrm>
            <a:off x="533400" y="1142984"/>
            <a:ext cx="7854696" cy="5429288"/>
          </a:xfrm>
        </p:spPr>
        <p:txBody>
          <a:bodyPr>
            <a:normAutofit/>
          </a:bodyPr>
          <a:lstStyle/>
          <a:p>
            <a:r>
              <a:rPr lang="ar-SA" dirty="0" smtClean="0"/>
              <a:t>هي السطوح التي تمثل الحدود الفاصلة بين الطبقات الصخرية في المقطع العمودي لمجاميع الكتل الصخرية المتداخلة وفي هذه الحالات لا توجد دلائل أو علاقات تدل على انقطاع الترسيب بين الوحدات الطبقية المتجاورة</a:t>
            </a:r>
            <a:r>
              <a:rPr lang="ar-IQ" dirty="0" smtClean="0"/>
              <a:t>:-</a:t>
            </a:r>
          </a:p>
          <a:p>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357166"/>
            <a:ext cx="7851648" cy="2214578"/>
          </a:xfrm>
        </p:spPr>
        <p:txBody>
          <a:bodyPr>
            <a:normAutofit/>
          </a:bodyPr>
          <a:lstStyle/>
          <a:p>
            <a:pPr marR="45720" lvl="0" rtl="1">
              <a:spcBef>
                <a:spcPct val="20000"/>
              </a:spcBef>
            </a:pPr>
            <a:r>
              <a:rPr lang="ar-SA" sz="3600" dirty="0" smtClean="0">
                <a:solidFill>
                  <a:srgbClr val="FFFF00"/>
                </a:solidFill>
                <a:effectLst/>
                <a:latin typeface="Constantia"/>
                <a:ea typeface="+mn-ea"/>
              </a:rPr>
              <a:t>أ- التغير المفاجئ للحدود الطبقية (</a:t>
            </a:r>
            <a:r>
              <a:rPr lang="en-US" sz="3600" dirty="0" smtClean="0">
                <a:solidFill>
                  <a:srgbClr val="FFFF00"/>
                </a:solidFill>
                <a:effectLst/>
                <a:latin typeface="Constantia"/>
                <a:ea typeface="+mn-ea"/>
                <a:cs typeface="+mn-cs"/>
              </a:rPr>
              <a:t>Abrupt Contact</a:t>
            </a:r>
            <a:r>
              <a:rPr lang="ar-SA" sz="3600" dirty="0" smtClean="0">
                <a:solidFill>
                  <a:srgbClr val="FFFF00"/>
                </a:solidFill>
                <a:effectLst/>
                <a:latin typeface="Constantia"/>
                <a:ea typeface="+mn-ea"/>
              </a:rPr>
              <a:t>)</a:t>
            </a:r>
            <a:r>
              <a:rPr lang="en-US" sz="2000" b="0" dirty="0" smtClean="0">
                <a:solidFill>
                  <a:prstClr val="white"/>
                </a:solidFill>
                <a:effectLst/>
                <a:latin typeface="Constantia"/>
                <a:ea typeface="+mn-ea"/>
                <a:cs typeface="+mn-cs"/>
              </a:rPr>
              <a:t/>
            </a:r>
            <a:br>
              <a:rPr lang="en-US" sz="2000" b="0" dirty="0" smtClean="0">
                <a:solidFill>
                  <a:prstClr val="white"/>
                </a:solidFill>
                <a:effectLst/>
                <a:latin typeface="Constantia"/>
                <a:ea typeface="+mn-ea"/>
                <a:cs typeface="+mn-cs"/>
              </a:rPr>
            </a:br>
            <a:endParaRPr lang="ar-SA" dirty="0"/>
          </a:p>
        </p:txBody>
      </p:sp>
      <p:sp>
        <p:nvSpPr>
          <p:cNvPr id="3" name="عنوان فرعي 2"/>
          <p:cNvSpPr>
            <a:spLocks noGrp="1"/>
          </p:cNvSpPr>
          <p:nvPr>
            <p:ph type="subTitle" idx="1"/>
          </p:nvPr>
        </p:nvSpPr>
        <p:spPr>
          <a:xfrm>
            <a:off x="533400" y="1857364"/>
            <a:ext cx="7854696" cy="4714908"/>
          </a:xfrm>
        </p:spPr>
        <p:txBody>
          <a:bodyPr/>
          <a:lstStyle/>
          <a:p>
            <a:r>
              <a:rPr lang="ar-SA" dirty="0" smtClean="0"/>
              <a:t>إن التغير المفاجئ في الكتل الصخور والذي لا يوفقه دليل على عدم التوافق هو نادر الوجود في الطبيعة ويكون عادة في منطقة محددة ، وعندما نتبع ذلك السطح جغرافياً نلاحظ تبدله إلى سطح يمثل عدم توافق وبأدلة واضحة بعض هذه الحدود يمكن ملاحظتها بصورة واضحة لكنها لا تمتد إلى مسافات كبيرة وقد تمتد بصورة أفقية عندما تصبح ضمن العلاقات الطبقية غير المتوافقة ، إن هذا النوع من الأسطح الطباقية تكون في المناطق التي يكون فيها الترسيب بطيئاً ومن الممكن أن يحصل تغيير في الترسيب إلا انه يأخذ فترة طويلة من الزمن قد تمتد ألاف السنين ومن الأمثلة على ذلك حصول عملية </a:t>
            </a:r>
            <a:r>
              <a:rPr lang="ar-SA" dirty="0" err="1" smtClean="0"/>
              <a:t>الدلمتية</a:t>
            </a:r>
            <a:r>
              <a:rPr lang="ar-SA" dirty="0" smtClean="0"/>
              <a:t> (</a:t>
            </a:r>
            <a:r>
              <a:rPr lang="en-US" dirty="0" err="1" smtClean="0"/>
              <a:t>Dolomitization</a:t>
            </a:r>
            <a:r>
              <a:rPr lang="ar-SA" dirty="0" smtClean="0"/>
              <a:t>) لبعض أنواع الحجر الجيري النقي وهذه العملية تؤدي إلى تغييرات واضحة في اللون وحجم الحبيبات وكذلك في صلابتها ومقاومتها لعوامل التعرية.</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33400" y="571480"/>
            <a:ext cx="7851648" cy="1643074"/>
          </a:xfrm>
        </p:spPr>
        <p:txBody>
          <a:bodyPr>
            <a:normAutofit fontScale="90000"/>
          </a:bodyPr>
          <a:lstStyle/>
          <a:p>
            <a:pPr marR="45720" lvl="0" rtl="1">
              <a:spcBef>
                <a:spcPct val="20000"/>
              </a:spcBef>
            </a:pPr>
            <a:r>
              <a:rPr lang="ar-SA" sz="3600" dirty="0" smtClean="0">
                <a:solidFill>
                  <a:srgbClr val="FFFF00"/>
                </a:solidFill>
                <a:effectLst/>
                <a:latin typeface="Constantia"/>
                <a:ea typeface="+mn-ea"/>
              </a:rPr>
              <a:t>ب- التغير التدريجي للحدود الطبقية (</a:t>
            </a:r>
            <a:r>
              <a:rPr lang="en-US" sz="3600" dirty="0" smtClean="0">
                <a:solidFill>
                  <a:srgbClr val="FFFF00"/>
                </a:solidFill>
                <a:effectLst/>
                <a:latin typeface="Constantia"/>
                <a:ea typeface="+mn-ea"/>
                <a:cs typeface="+mn-cs"/>
              </a:rPr>
              <a:t>Gradational Contacts</a:t>
            </a:r>
            <a:r>
              <a:rPr lang="ar-SA" sz="3600" dirty="0" smtClean="0">
                <a:solidFill>
                  <a:srgbClr val="FFFF00"/>
                </a:solidFill>
                <a:effectLst/>
                <a:latin typeface="Constantia"/>
                <a:ea typeface="+mn-ea"/>
              </a:rPr>
              <a:t>)</a:t>
            </a:r>
            <a:r>
              <a:rPr lang="en-US" sz="2700" b="0" dirty="0" smtClean="0">
                <a:solidFill>
                  <a:prstClr val="white"/>
                </a:solidFill>
                <a:effectLst/>
                <a:latin typeface="Constantia"/>
                <a:ea typeface="+mn-ea"/>
                <a:cs typeface="+mn-cs"/>
              </a:rPr>
              <a:t/>
            </a:r>
            <a:br>
              <a:rPr lang="en-US" sz="2700" b="0" dirty="0" smtClean="0">
                <a:solidFill>
                  <a:prstClr val="white"/>
                </a:solidFill>
                <a:effectLst/>
                <a:latin typeface="Constantia"/>
                <a:ea typeface="+mn-ea"/>
                <a:cs typeface="+mn-cs"/>
              </a:rPr>
            </a:br>
            <a:endParaRPr lang="ar-SA" dirty="0"/>
          </a:p>
        </p:txBody>
      </p:sp>
      <p:sp>
        <p:nvSpPr>
          <p:cNvPr id="3" name="عنوان فرعي 2"/>
          <p:cNvSpPr>
            <a:spLocks noGrp="1"/>
          </p:cNvSpPr>
          <p:nvPr>
            <p:ph type="subTitle" idx="1"/>
          </p:nvPr>
        </p:nvSpPr>
        <p:spPr>
          <a:xfrm>
            <a:off x="533400" y="1571612"/>
            <a:ext cx="7854696" cy="4929222"/>
          </a:xfrm>
        </p:spPr>
        <p:txBody>
          <a:bodyPr/>
          <a:lstStyle/>
          <a:p>
            <a:endParaRPr lang="ar-IQ" dirty="0" smtClean="0"/>
          </a:p>
          <a:p>
            <a:r>
              <a:rPr lang="ar-SA" dirty="0" smtClean="0"/>
              <a:t> </a:t>
            </a:r>
            <a:endParaRPr lang="en-US" dirty="0" smtClean="0"/>
          </a:p>
          <a:p>
            <a:r>
              <a:rPr lang="ar-SA" dirty="0" smtClean="0"/>
              <a:t>إن الاختلاف بالمادة الترسيبية وظروف الترسيب تؤدي إلى اختلاف سمك الصخور الرسوبية في المقطع </a:t>
            </a:r>
            <a:r>
              <a:rPr lang="ar-SA" dirty="0" err="1" smtClean="0"/>
              <a:t>الطباقي</a:t>
            </a:r>
            <a:r>
              <a:rPr lang="ar-SA" dirty="0" smtClean="0"/>
              <a:t> والحدود التدريجية تكون على نوعين هما :</a:t>
            </a:r>
            <a:endParaRPr lang="en-US" dirty="0" smtClean="0"/>
          </a:p>
          <a:p>
            <a:pPr lvl="0"/>
            <a:r>
              <a:rPr lang="ar-SA" dirty="0" smtClean="0"/>
              <a:t>التغير التدريجي الممزوج (</a:t>
            </a:r>
            <a:r>
              <a:rPr lang="en-US" dirty="0" smtClean="0"/>
              <a:t>Mixed Gradational Contact</a:t>
            </a:r>
            <a:r>
              <a:rPr lang="ar-SA" dirty="0" smtClean="0"/>
              <a:t>)</a:t>
            </a:r>
            <a:endParaRPr lang="en-US" dirty="0" smtClean="0"/>
          </a:p>
          <a:p>
            <a:pPr lvl="0"/>
            <a:r>
              <a:rPr lang="ar-SA" dirty="0" smtClean="0"/>
              <a:t>التغير التدريجي المستمر (</a:t>
            </a:r>
            <a:r>
              <a:rPr lang="en-US" dirty="0" smtClean="0"/>
              <a:t>Continuous Gradational Contact</a:t>
            </a:r>
            <a:r>
              <a:rPr lang="ar-SA" dirty="0" smtClean="0"/>
              <a:t>)</a:t>
            </a:r>
            <a:endParaRPr lang="en-US" dirty="0" smtClean="0"/>
          </a:p>
          <a:p>
            <a:r>
              <a:rPr lang="ar-SA" dirty="0" smtClean="0"/>
              <a:t>النوع الأول يظهر تدريج بين نوعين من الرسوبيات مثل الرواسب الرملية تتغير إلى الطفل (</a:t>
            </a:r>
            <a:r>
              <a:rPr lang="en-US" dirty="0" smtClean="0"/>
              <a:t>Clay</a:t>
            </a:r>
            <a:r>
              <a:rPr lang="ar-SA" dirty="0" smtClean="0"/>
              <a:t>). أما النوع الثاني فان التغيير يحدث في نوع واحد من الرسوبيات بدون حصول مزج في الأجزاء النهائية مثل تدرج حبات الرمل.</a:t>
            </a:r>
            <a:endParaRPr lang="en-US" dirty="0" smtClean="0"/>
          </a:p>
          <a:p>
            <a:endParaRPr lang="ar-SA" dirty="0"/>
          </a:p>
        </p:txBody>
      </p:sp>
    </p:spTree>
  </p:cSld>
  <p:clrMapOvr>
    <a:masterClrMapping/>
  </p:clrMapOvr>
  <p:transition>
    <p:push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1606</TotalTime>
  <Words>5815</Words>
  <Application>Microsoft Office PowerPoint</Application>
  <PresentationFormat>عرض على الشاشة (3:4)‏</PresentationFormat>
  <Paragraphs>495</Paragraphs>
  <Slides>150</Slides>
  <Notes>0</Notes>
  <HiddenSlides>0</HiddenSlides>
  <MMClips>0</MMClips>
  <ScaleCrop>false</ScaleCrop>
  <HeadingPairs>
    <vt:vector size="4" baseType="variant">
      <vt:variant>
        <vt:lpstr>سمة</vt:lpstr>
      </vt:variant>
      <vt:variant>
        <vt:i4>1</vt:i4>
      </vt:variant>
      <vt:variant>
        <vt:lpstr>عناوين الشرائح</vt:lpstr>
      </vt:variant>
      <vt:variant>
        <vt:i4>150</vt:i4>
      </vt:variant>
    </vt:vector>
  </HeadingPairs>
  <TitlesOfParts>
    <vt:vector size="151" baseType="lpstr">
      <vt:lpstr>تدفق</vt:lpstr>
      <vt:lpstr>علم الطبقات     stratigraphy  </vt:lpstr>
      <vt:lpstr>الشريحة 2</vt:lpstr>
      <vt:lpstr>الشريحة 3</vt:lpstr>
      <vt:lpstr>أهمية علم الطبقات وعلاقته بالعلوم الجيولوجية الأخرى</vt:lpstr>
      <vt:lpstr>أما علاقة علم الطبقات بالعلوم الأخرى</vt:lpstr>
      <vt:lpstr>الشريحة 6</vt:lpstr>
      <vt:lpstr>الشريحة 7</vt:lpstr>
      <vt:lpstr>الشريحة 8</vt:lpstr>
      <vt:lpstr>الشريحة 9</vt:lpstr>
      <vt:lpstr>الشريحة 10</vt:lpstr>
      <vt:lpstr>      stratigraphic coloumn  العمود أو السجل الطباقي</vt:lpstr>
      <vt:lpstr>الشريحة 12</vt:lpstr>
      <vt:lpstr>التقسيم الطباقي</vt:lpstr>
      <vt:lpstr>Stratigratigraphic units types اصناف الوحدات الطباقية</vt:lpstr>
      <vt:lpstr>الشريحة 15</vt:lpstr>
      <vt:lpstr>الشريحة 16</vt:lpstr>
      <vt:lpstr>الشريحة 17</vt:lpstr>
      <vt:lpstr>Lithostratigraphic Units</vt:lpstr>
      <vt:lpstr>الشريحة 19</vt:lpstr>
      <vt:lpstr>الوحدات الطباقية الصخرية الرسمية</vt:lpstr>
      <vt:lpstr>الشريحة 21</vt:lpstr>
      <vt:lpstr>الشريحة 22</vt:lpstr>
      <vt:lpstr>الشريحة 23</vt:lpstr>
      <vt:lpstr>الشريحة 24</vt:lpstr>
      <vt:lpstr>الوحدات الطباقية الصخرية الغير الرسمية</vt:lpstr>
      <vt:lpstr>الشريحة 26</vt:lpstr>
      <vt:lpstr>الشريحة 27</vt:lpstr>
      <vt:lpstr>الشريحة 28</vt:lpstr>
      <vt:lpstr>تسمية الوحدات الطباقية الصخري </vt:lpstr>
      <vt:lpstr>  الوحدة الطباقية الحياتية  (Biostratigraphic Units)</vt:lpstr>
      <vt:lpstr>  Biozone النطاق الحياتي</vt:lpstr>
      <vt:lpstr>العلاقة بين الوحدات الطباقية الحياتية والوحدات الطباقية الصخرية والزمنية  </vt:lpstr>
      <vt:lpstr>الشريحة 33</vt:lpstr>
      <vt:lpstr>انواع الوحدات الطباقية الحياتية</vt:lpstr>
      <vt:lpstr>الشريحة 35</vt:lpstr>
      <vt:lpstr>الوحدات الطباقية الزمنية</vt:lpstr>
      <vt:lpstr>-:السطح الطباقي الزمني هوسطح طباقي ذو عمر متساوي في كل نقطة من نقاطه. </vt:lpstr>
      <vt:lpstr>     وحدات المناخ الجيولوجي GEOLOGICAL CLIMATE UNITS</vt:lpstr>
      <vt:lpstr>الشريحة 39</vt:lpstr>
      <vt:lpstr>علم المتحجرات الطبقي </vt:lpstr>
      <vt:lpstr>الشريحة 41</vt:lpstr>
      <vt:lpstr> Paleo &amp; Syn Ecology       علم البيئة القديمة والحديثة </vt:lpstr>
      <vt:lpstr>  (Sedimentary Environments)  البيئات الترسيبية </vt:lpstr>
      <vt:lpstr>العوامل المؤثرة على ظروف الترسيب </vt:lpstr>
      <vt:lpstr>الشريحة 45</vt:lpstr>
      <vt:lpstr>النموذج البيئي (Environmental Model) </vt:lpstr>
      <vt:lpstr>Sedimentary Environment Classification) تصنيف البيئات الترسيبية </vt:lpstr>
      <vt:lpstr>الشريحة 48</vt:lpstr>
      <vt:lpstr>الشريحة 49</vt:lpstr>
      <vt:lpstr>الشريحة 50</vt:lpstr>
      <vt:lpstr>الشريحة 51</vt:lpstr>
      <vt:lpstr> البيئات القارية  Continental Environments    (1     </vt:lpstr>
      <vt:lpstr>أقدام الجبال (Piedmonts) </vt:lpstr>
      <vt:lpstr>الشريحة 54</vt:lpstr>
      <vt:lpstr>الشريحة 55</vt:lpstr>
      <vt:lpstr>الأنهار الظفائرية (Braided Rivers) </vt:lpstr>
      <vt:lpstr>الأنهار الملتوية (Meandering Rivers) </vt:lpstr>
      <vt:lpstr>2- بيئة البحيرات (Lakes Environment) </vt:lpstr>
      <vt:lpstr>الشريحة 59</vt:lpstr>
      <vt:lpstr>الشريحة 60</vt:lpstr>
      <vt:lpstr>- بيئة المستنقعات (Swamp Environment) </vt:lpstr>
      <vt:lpstr>الشريحة 62</vt:lpstr>
      <vt:lpstr>البيئات الأرضية (Terrestrial Environments) </vt:lpstr>
      <vt:lpstr>الشريحة 64</vt:lpstr>
      <vt:lpstr>يمكن تقسم الترسبات في هذه البيئة إلى عدة أنواع وكما يلي: </vt:lpstr>
      <vt:lpstr>الشريحة 66</vt:lpstr>
      <vt:lpstr>الشريحة 67</vt:lpstr>
      <vt:lpstr>بيئة الثلاجات (Glacial Environment) </vt:lpstr>
      <vt:lpstr>الشريحة 69</vt:lpstr>
      <vt:lpstr>الشريحة 70</vt:lpstr>
      <vt:lpstr>الشريحة 71</vt:lpstr>
      <vt:lpstr>     البيئات الانتقالية  Transitional Environments  </vt:lpstr>
      <vt:lpstr>البيئات الانتقالية </vt:lpstr>
      <vt:lpstr>الشريحة 74</vt:lpstr>
      <vt:lpstr>الشريحة 75</vt:lpstr>
      <vt:lpstr>الشريحة 76</vt:lpstr>
      <vt:lpstr>الشريحة 77</vt:lpstr>
      <vt:lpstr>الشريحة 78</vt:lpstr>
      <vt:lpstr>الشريحة 79</vt:lpstr>
      <vt:lpstr>الشريحة 80</vt:lpstr>
      <vt:lpstr>3- البيئات البحرية (Marine Environments) </vt:lpstr>
      <vt:lpstr>Marine &amp; non marine sediments</vt:lpstr>
      <vt:lpstr>الشريحة 83</vt:lpstr>
      <vt:lpstr>الشريحة 84</vt:lpstr>
      <vt:lpstr>الشريحة 85</vt:lpstr>
      <vt:lpstr>الشريحة 86</vt:lpstr>
      <vt:lpstr>العلاقات الطباقية (Stratigraphic Relationships) </vt:lpstr>
      <vt:lpstr>الشريحة 88</vt:lpstr>
      <vt:lpstr>المجاميع الصخرية المتداخلة (Lithosome) </vt:lpstr>
      <vt:lpstr>According to geometrical shape classified to :-</vt:lpstr>
      <vt:lpstr>الشريحة 91</vt:lpstr>
      <vt:lpstr>According to genetic formation shape classified to:-  </vt:lpstr>
      <vt:lpstr>الشريحة 93</vt:lpstr>
      <vt:lpstr>العلاقات العمودية للمجاميع الصخرية المتدخلة  Vertical Relationships among Lithosome </vt:lpstr>
      <vt:lpstr>الشريحة 95</vt:lpstr>
      <vt:lpstr>1- العلاقات الطبقية المتوافقة   (Conformable) Relationships </vt:lpstr>
      <vt:lpstr>سطح التوافق الطبقي (Conformable Surfaces) </vt:lpstr>
      <vt:lpstr>أ- التغير المفاجئ للحدود الطبقية (Abrupt Contact) </vt:lpstr>
      <vt:lpstr>ب- التغير التدريجي للحدود الطبقية (Gradational Contacts) </vt:lpstr>
      <vt:lpstr>2- العلاقات الطبقية غير المتوافقة (Unconformable Relationships) </vt:lpstr>
      <vt:lpstr>أنواع أسطح عدم التوافق (Type of Unconformity Surfaces) </vt:lpstr>
      <vt:lpstr>الشريحة 102</vt:lpstr>
      <vt:lpstr>عدم التوافق الإقليمي والمحلي (Regional and Local Unconformity) </vt:lpstr>
      <vt:lpstr>الشريحة 104</vt:lpstr>
      <vt:lpstr>طبيعة أسطح عدم التوافق (Nature of Unconformity Surfaces) </vt:lpstr>
      <vt:lpstr>أدلة تمييز عدم التوافق الطبقي (Recognition of Unconformity) </vt:lpstr>
      <vt:lpstr>اولاً : الأدلة الرسوبية  </vt:lpstr>
      <vt:lpstr>ثانياً : الأدلة الحياتية </vt:lpstr>
      <vt:lpstr>ثالثاً: الأدلة التركيبية  </vt:lpstr>
      <vt:lpstr>رابعاً : أدلة الخرائط الطبقية  </vt:lpstr>
      <vt:lpstr>الشريحة 111</vt:lpstr>
      <vt:lpstr>الشريحة 112</vt:lpstr>
      <vt:lpstr>الشريحة 113</vt:lpstr>
      <vt:lpstr>تقدم وتراجع البحر (Transgression &amp; Regression) </vt:lpstr>
      <vt:lpstr>الشريحة 115</vt:lpstr>
      <vt:lpstr>الشريحة 116</vt:lpstr>
      <vt:lpstr>1- تقدم البحر (Transgression) </vt:lpstr>
      <vt:lpstr>2- تراجع البحر (Regression) </vt:lpstr>
      <vt:lpstr> دورات الترسيبية (Sedimentary Cycles) </vt:lpstr>
      <vt:lpstr>الشريحة 120</vt:lpstr>
      <vt:lpstr>الحركات الترسيبية (Sedimentary Tectonics) الإطار الحركي للترسب (Sedimentary Tectonics Framework) أفكار باريل عن الترسب والتجلس  تطور نظرية الجيوسنكلاين  تصنيف شوكرت وتصنيف كاي نظرية الأطباق التكتونية  </vt:lpstr>
      <vt:lpstr>الشريحة 122</vt:lpstr>
      <vt:lpstr>الشريحة 123</vt:lpstr>
      <vt:lpstr>الشريحة 124</vt:lpstr>
      <vt:lpstr>الشريحة 125</vt:lpstr>
      <vt:lpstr>الشريحة 126</vt:lpstr>
      <vt:lpstr>الشريحة 127</vt:lpstr>
      <vt:lpstr>الحركات الترسيبية أو تكتوينة الترسيب  </vt:lpstr>
      <vt:lpstr>الإطار الحركي للترسيب </vt:lpstr>
      <vt:lpstr>الشريحة 130</vt:lpstr>
      <vt:lpstr>الشريحة 131</vt:lpstr>
      <vt:lpstr>الشريحة 132</vt:lpstr>
      <vt:lpstr>الشريحة 133</vt:lpstr>
      <vt:lpstr>الشريحة 134</vt:lpstr>
      <vt:lpstr>الشريحة 135</vt:lpstr>
      <vt:lpstr>الشريحة 136</vt:lpstr>
      <vt:lpstr>الشريحة 137</vt:lpstr>
      <vt:lpstr>الشريحة 138</vt:lpstr>
      <vt:lpstr>الشريحة 139</vt:lpstr>
      <vt:lpstr>الشريحة 140</vt:lpstr>
      <vt:lpstr>الشريحة 141</vt:lpstr>
      <vt:lpstr>الشريحة 142</vt:lpstr>
      <vt:lpstr>الشريحة 143</vt:lpstr>
      <vt:lpstr>الشريحة 144</vt:lpstr>
      <vt:lpstr>الشريحة 145</vt:lpstr>
      <vt:lpstr>الشريحة 146</vt:lpstr>
      <vt:lpstr>الشريحة 147</vt:lpstr>
      <vt:lpstr>الشريحة 148</vt:lpstr>
      <vt:lpstr>الشريحة 149</vt:lpstr>
      <vt:lpstr>الشريحة 150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علم الطبقات     stratigraphy  </dc:title>
  <dc:creator>intel</dc:creator>
  <cp:lastModifiedBy>MAZIN</cp:lastModifiedBy>
  <cp:revision>218</cp:revision>
  <dcterms:created xsi:type="dcterms:W3CDTF">2010-10-10T06:43:28Z</dcterms:created>
  <dcterms:modified xsi:type="dcterms:W3CDTF">2013-10-20T10:05:35Z</dcterms:modified>
</cp:coreProperties>
</file>